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Lst>
  <p:sldSz cx="15113000" cy="21374100"/>
  <p:notesSz cx="6807200" cy="9939338"/>
  <p:embeddedFontLst>
    <p:embeddedFont>
      <p:font typeface="Open Sans" panose="020B0600070205080204" charset="0"/>
      <p:regular r:id="rId3"/>
    </p:embeddedFont>
    <p:embeddedFont>
      <p:font typeface="Open Sans Extra Bold" panose="020B0600070205080204" charset="0"/>
      <p:regular r:id="rId4"/>
    </p:embeddedFont>
    <p:embeddedFont>
      <p:font typeface="Open Sans Medium" panose="020B0600070205080204" charset="0"/>
      <p:regular r:id="rId5"/>
    </p:embeddedFont>
    <p:embeddedFont>
      <p:font typeface="Calibri" panose="020F0502020204030204" pitchFamily="34" charset="0"/>
      <p:regular r:id="rId6"/>
      <p:bold r:id="rId7"/>
      <p:italic r:id="rId8"/>
      <p:bold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22" autoAdjust="0"/>
  </p:normalViewPr>
  <p:slideViewPr>
    <p:cSldViewPr>
      <p:cViewPr varScale="1">
        <p:scale>
          <a:sx n="37" d="100"/>
          <a:sy n="37" d="100"/>
        </p:scale>
        <p:origin x="292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 Id="rId9"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2"/>
          <a:stretch>
            <a:fillRect/>
          </a:stretch>
        </p:blipFill>
        <p:spPr>
          <a:xfrm>
            <a:off x="8773497" y="171450"/>
            <a:ext cx="5377138" cy="4871126"/>
          </a:xfrm>
          <a:prstGeom prst="rect">
            <a:avLst/>
          </a:prstGeom>
        </p:spPr>
      </p:pic>
      <p:pic>
        <p:nvPicPr>
          <p:cNvPr id="26" name="図 25"/>
          <p:cNvPicPr>
            <a:picLocks noChangeAspect="1"/>
          </p:cNvPicPr>
          <p:nvPr/>
        </p:nvPicPr>
        <p:blipFill>
          <a:blip r:embed="rId3"/>
          <a:stretch>
            <a:fillRect/>
          </a:stretch>
        </p:blipFill>
        <p:spPr>
          <a:xfrm>
            <a:off x="356427" y="4743450"/>
            <a:ext cx="5511262" cy="4724809"/>
          </a:xfrm>
          <a:prstGeom prst="rect">
            <a:avLst/>
          </a:prstGeom>
        </p:spPr>
      </p:pic>
      <p:sp>
        <p:nvSpPr>
          <p:cNvPr id="12" name="Freeform 12"/>
          <p:cNvSpPr/>
          <p:nvPr/>
        </p:nvSpPr>
        <p:spPr>
          <a:xfrm>
            <a:off x="0" y="18837393"/>
            <a:ext cx="15120000" cy="4861080"/>
          </a:xfrm>
          <a:custGeom>
            <a:avLst/>
            <a:gdLst/>
            <a:ahLst/>
            <a:cxnLst/>
            <a:rect l="l" t="t" r="r" b="b"/>
            <a:pathLst>
              <a:path w="15120000" h="4861080">
                <a:moveTo>
                  <a:pt x="0" y="0"/>
                </a:moveTo>
                <a:lnTo>
                  <a:pt x="15120000" y="0"/>
                </a:lnTo>
                <a:lnTo>
                  <a:pt x="15120000" y="4861080"/>
                </a:lnTo>
                <a:lnTo>
                  <a:pt x="0" y="4861080"/>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9480598" y="6800850"/>
            <a:ext cx="5372003" cy="5116275"/>
          </a:xfrm>
          <a:custGeom>
            <a:avLst/>
            <a:gdLst/>
            <a:ahLst/>
            <a:cxnLst/>
            <a:rect l="l" t="t" r="r" b="b"/>
            <a:pathLst>
              <a:path w="5372003" h="5372003">
                <a:moveTo>
                  <a:pt x="0" y="0"/>
                </a:moveTo>
                <a:lnTo>
                  <a:pt x="5372002" y="0"/>
                </a:lnTo>
                <a:lnTo>
                  <a:pt x="5372002" y="5372002"/>
                </a:lnTo>
                <a:lnTo>
                  <a:pt x="0" y="537200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 name="TextBox 3"/>
          <p:cNvSpPr txBox="1"/>
          <p:nvPr/>
        </p:nvSpPr>
        <p:spPr>
          <a:xfrm>
            <a:off x="446529" y="933450"/>
            <a:ext cx="5542470" cy="1998206"/>
          </a:xfrm>
          <a:prstGeom prst="rect">
            <a:avLst/>
          </a:prstGeom>
        </p:spPr>
        <p:txBody>
          <a:bodyPr lIns="0" tIns="0" rIns="0" bIns="0" rtlCol="0" anchor="t">
            <a:spAutoFit/>
          </a:bodyPr>
          <a:lstStyle/>
          <a:p>
            <a:pPr>
              <a:lnSpc>
                <a:spcPts val="7702"/>
              </a:lnSpc>
            </a:pPr>
            <a:r>
              <a:rPr lang="en-US" sz="7780" dirty="0" err="1">
                <a:solidFill>
                  <a:srgbClr val="000000"/>
                </a:solidFill>
                <a:latin typeface="Open Sans Extra Bold"/>
              </a:rPr>
              <a:t>Kitasato</a:t>
            </a:r>
            <a:r>
              <a:rPr lang="en-US" sz="7780" dirty="0">
                <a:solidFill>
                  <a:srgbClr val="000000"/>
                </a:solidFill>
                <a:latin typeface="Open Sans Extra Bold"/>
              </a:rPr>
              <a:t> University</a:t>
            </a:r>
          </a:p>
        </p:txBody>
      </p:sp>
      <p:sp>
        <p:nvSpPr>
          <p:cNvPr id="5" name="TextBox 5"/>
          <p:cNvSpPr txBox="1"/>
          <p:nvPr/>
        </p:nvSpPr>
        <p:spPr>
          <a:xfrm>
            <a:off x="1643208" y="3219450"/>
            <a:ext cx="6898186" cy="662940"/>
          </a:xfrm>
          <a:prstGeom prst="rect">
            <a:avLst/>
          </a:prstGeom>
        </p:spPr>
        <p:txBody>
          <a:bodyPr lIns="0" tIns="0" rIns="0" bIns="0" rtlCol="0" anchor="t">
            <a:spAutoFit/>
          </a:bodyPr>
          <a:lstStyle/>
          <a:p>
            <a:pPr algn="ctr">
              <a:lnSpc>
                <a:spcPts val="5459"/>
              </a:lnSpc>
            </a:pPr>
            <a:r>
              <a:rPr lang="en-US" sz="4000" b="1" dirty="0">
                <a:solidFill>
                  <a:srgbClr val="000000"/>
                </a:solidFill>
                <a:latin typeface="Open Sans Medium"/>
              </a:rPr>
              <a:t>invites overseas students to </a:t>
            </a:r>
          </a:p>
        </p:txBody>
      </p:sp>
      <p:sp>
        <p:nvSpPr>
          <p:cNvPr id="4" name="TextBox 4"/>
          <p:cNvSpPr txBox="1"/>
          <p:nvPr/>
        </p:nvSpPr>
        <p:spPr>
          <a:xfrm>
            <a:off x="1701913" y="4057650"/>
            <a:ext cx="12879315" cy="5260957"/>
          </a:xfrm>
          <a:prstGeom prst="rect">
            <a:avLst/>
          </a:prstGeom>
        </p:spPr>
        <p:txBody>
          <a:bodyPr lIns="0" tIns="0" rIns="0" bIns="0" rtlCol="0" anchor="t">
            <a:spAutoFit/>
          </a:bodyPr>
          <a:lstStyle/>
          <a:p>
            <a:pPr algn="r">
              <a:lnSpc>
                <a:spcPts val="14001"/>
              </a:lnSpc>
            </a:pPr>
            <a:r>
              <a:rPr lang="en-US" sz="9600" b="1" dirty="0">
                <a:ln w="28575">
                  <a:solidFill>
                    <a:schemeClr val="tx1"/>
                  </a:solidFill>
                  <a:prstDash val="solid"/>
                </a:ln>
                <a:solidFill>
                  <a:schemeClr val="bg2">
                    <a:lumMod val="50000"/>
                  </a:schemeClr>
                </a:solidFill>
                <a:latin typeface="Open Sans Extra Bold"/>
              </a:rPr>
              <a:t>Cross-Cultural Interdisciplinary Case Study</a:t>
            </a:r>
          </a:p>
        </p:txBody>
      </p:sp>
      <p:sp>
        <p:nvSpPr>
          <p:cNvPr id="13" name="TextBox 13"/>
          <p:cNvSpPr txBox="1"/>
          <p:nvPr/>
        </p:nvSpPr>
        <p:spPr>
          <a:xfrm>
            <a:off x="7472108" y="10534650"/>
            <a:ext cx="7354004" cy="897682"/>
          </a:xfrm>
          <a:prstGeom prst="rect">
            <a:avLst/>
          </a:prstGeom>
        </p:spPr>
        <p:txBody>
          <a:bodyPr wrap="square" lIns="0" tIns="0" rIns="0" bIns="0" rtlCol="0" anchor="t">
            <a:spAutoFit/>
          </a:bodyPr>
          <a:lstStyle/>
          <a:p>
            <a:pPr algn="ctr">
              <a:lnSpc>
                <a:spcPts val="6999"/>
              </a:lnSpc>
            </a:pPr>
            <a:r>
              <a:rPr lang="en-US" sz="4000" b="1" dirty="0">
                <a:solidFill>
                  <a:srgbClr val="000000"/>
                </a:solidFill>
                <a:latin typeface="Open Sans"/>
              </a:rPr>
              <a:t>March 10 to March </a:t>
            </a:r>
            <a:r>
              <a:rPr lang="en-US" sz="4000" b="1" dirty="0" smtClean="0">
                <a:solidFill>
                  <a:srgbClr val="000000"/>
                </a:solidFill>
                <a:latin typeface="Open Sans"/>
              </a:rPr>
              <a:t>15, 2024</a:t>
            </a:r>
            <a:endParaRPr lang="en-US" sz="4000" b="1" dirty="0">
              <a:solidFill>
                <a:srgbClr val="000000"/>
              </a:solidFill>
              <a:latin typeface="Open Sans"/>
            </a:endParaRPr>
          </a:p>
        </p:txBody>
      </p:sp>
      <p:sp>
        <p:nvSpPr>
          <p:cNvPr id="15" name="TextBox 15"/>
          <p:cNvSpPr txBox="1"/>
          <p:nvPr/>
        </p:nvSpPr>
        <p:spPr>
          <a:xfrm>
            <a:off x="3571586" y="11753850"/>
            <a:ext cx="11009642" cy="1346522"/>
          </a:xfrm>
          <a:prstGeom prst="rect">
            <a:avLst/>
          </a:prstGeom>
        </p:spPr>
        <p:txBody>
          <a:bodyPr wrap="square" lIns="0" tIns="0" rIns="0" bIns="0" rtlCol="0" anchor="t">
            <a:spAutoFit/>
          </a:bodyPr>
          <a:lstStyle/>
          <a:p>
            <a:pPr>
              <a:lnSpc>
                <a:spcPts val="3499"/>
              </a:lnSpc>
            </a:pPr>
            <a:r>
              <a:rPr lang="en-US" sz="2499" dirty="0">
                <a:solidFill>
                  <a:srgbClr val="000000"/>
                </a:solidFill>
                <a:latin typeface="+mj-lt"/>
              </a:rPr>
              <a:t>This case study lets the students exchange their most recent and evidence based skill and knowledge in health care, as well as sharing social values from an ethical stand point across countries. </a:t>
            </a:r>
          </a:p>
        </p:txBody>
      </p:sp>
      <p:sp>
        <p:nvSpPr>
          <p:cNvPr id="14" name="TextBox 14"/>
          <p:cNvSpPr txBox="1"/>
          <p:nvPr/>
        </p:nvSpPr>
        <p:spPr>
          <a:xfrm>
            <a:off x="2077175" y="11601450"/>
            <a:ext cx="1290985" cy="842538"/>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Calibri" panose="020F0502020204030204" pitchFamily="34" charset="0"/>
                <a:cs typeface="Calibri" panose="020F0502020204030204" pitchFamily="34" charset="0"/>
              </a:rPr>
              <a:t>Aim</a:t>
            </a:r>
          </a:p>
        </p:txBody>
      </p:sp>
      <p:sp>
        <p:nvSpPr>
          <p:cNvPr id="16" name="TextBox 16"/>
          <p:cNvSpPr txBox="1"/>
          <p:nvPr/>
        </p:nvSpPr>
        <p:spPr>
          <a:xfrm>
            <a:off x="1298072" y="13125450"/>
            <a:ext cx="1957606" cy="897682"/>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mj-lt"/>
              </a:rPr>
              <a:t>O</a:t>
            </a:r>
            <a:r>
              <a:rPr lang="en-US" sz="5000" dirty="0" smtClean="0">
                <a:solidFill>
                  <a:srgbClr val="000000"/>
                </a:solidFill>
                <a:latin typeface="+mj-lt"/>
              </a:rPr>
              <a:t>utline</a:t>
            </a:r>
            <a:endParaRPr lang="en-US" sz="5000" dirty="0">
              <a:solidFill>
                <a:srgbClr val="000000"/>
              </a:solidFill>
              <a:latin typeface="+mj-lt"/>
            </a:endParaRPr>
          </a:p>
        </p:txBody>
      </p:sp>
      <p:sp>
        <p:nvSpPr>
          <p:cNvPr id="17" name="TextBox 17"/>
          <p:cNvSpPr txBox="1"/>
          <p:nvPr/>
        </p:nvSpPr>
        <p:spPr>
          <a:xfrm>
            <a:off x="3574928" y="13354050"/>
            <a:ext cx="1759434" cy="2665410"/>
          </a:xfrm>
          <a:prstGeom prst="rect">
            <a:avLst/>
          </a:prstGeom>
        </p:spPr>
        <p:txBody>
          <a:bodyPr lIns="0" tIns="0" rIns="0" bIns="0" rtlCol="0" anchor="t">
            <a:spAutoFit/>
          </a:bodyPr>
          <a:lstStyle/>
          <a:p>
            <a:pPr>
              <a:lnSpc>
                <a:spcPts val="3499"/>
              </a:lnSpc>
            </a:pPr>
            <a:r>
              <a:rPr lang="en-US" sz="2499" dirty="0">
                <a:solidFill>
                  <a:srgbClr val="000000"/>
                </a:solidFill>
                <a:latin typeface="+mj-lt"/>
              </a:rPr>
              <a:t>March 9</a:t>
            </a:r>
          </a:p>
          <a:p>
            <a:pPr>
              <a:lnSpc>
                <a:spcPts val="3499"/>
              </a:lnSpc>
            </a:pPr>
            <a:endParaRPr lang="en-US" sz="2499" dirty="0">
              <a:solidFill>
                <a:srgbClr val="000000"/>
              </a:solidFill>
              <a:latin typeface="+mj-lt"/>
            </a:endParaRPr>
          </a:p>
          <a:p>
            <a:pPr>
              <a:lnSpc>
                <a:spcPts val="3499"/>
              </a:lnSpc>
            </a:pPr>
            <a:r>
              <a:rPr lang="en-US" sz="2499" dirty="0">
                <a:solidFill>
                  <a:srgbClr val="000000"/>
                </a:solidFill>
                <a:latin typeface="+mj-lt"/>
              </a:rPr>
              <a:t>March 10</a:t>
            </a:r>
          </a:p>
          <a:p>
            <a:pPr>
              <a:lnSpc>
                <a:spcPts val="3499"/>
              </a:lnSpc>
            </a:pPr>
            <a:r>
              <a:rPr lang="en-US" sz="2499" dirty="0">
                <a:solidFill>
                  <a:srgbClr val="000000"/>
                </a:solidFill>
                <a:latin typeface="+mj-lt"/>
              </a:rPr>
              <a:t>March 11-14</a:t>
            </a:r>
          </a:p>
          <a:p>
            <a:pPr>
              <a:lnSpc>
                <a:spcPts val="3499"/>
              </a:lnSpc>
            </a:pPr>
            <a:r>
              <a:rPr lang="en-US" sz="2499" dirty="0">
                <a:solidFill>
                  <a:srgbClr val="000000"/>
                </a:solidFill>
                <a:latin typeface="+mj-lt"/>
              </a:rPr>
              <a:t>March 15</a:t>
            </a:r>
          </a:p>
          <a:p>
            <a:pPr>
              <a:lnSpc>
                <a:spcPts val="3499"/>
              </a:lnSpc>
            </a:pPr>
            <a:r>
              <a:rPr lang="en-US" sz="2499" dirty="0">
                <a:solidFill>
                  <a:srgbClr val="000000"/>
                </a:solidFill>
                <a:latin typeface="+mj-lt"/>
              </a:rPr>
              <a:t>March 16 </a:t>
            </a:r>
          </a:p>
        </p:txBody>
      </p:sp>
      <p:sp>
        <p:nvSpPr>
          <p:cNvPr id="18" name="TextBox 18"/>
          <p:cNvSpPr txBox="1"/>
          <p:nvPr/>
        </p:nvSpPr>
        <p:spPr>
          <a:xfrm>
            <a:off x="5756427" y="13354050"/>
            <a:ext cx="9209171" cy="2693045"/>
          </a:xfrm>
          <a:prstGeom prst="rect">
            <a:avLst/>
          </a:prstGeom>
        </p:spPr>
        <p:txBody>
          <a:bodyPr wrap="square" lIns="0" tIns="0" rIns="0" bIns="0" rtlCol="0" anchor="t">
            <a:spAutoFit/>
          </a:bodyPr>
          <a:lstStyle/>
          <a:p>
            <a:pPr>
              <a:lnSpc>
                <a:spcPts val="3499"/>
              </a:lnSpc>
            </a:pPr>
            <a:r>
              <a:rPr lang="en-US" sz="2499" dirty="0">
                <a:solidFill>
                  <a:srgbClr val="000000"/>
                </a:solidFill>
                <a:latin typeface="+mj-lt"/>
              </a:rPr>
              <a:t>Transfer to the hotel near </a:t>
            </a:r>
            <a:r>
              <a:rPr lang="en-US" sz="2499" dirty="0" err="1">
                <a:solidFill>
                  <a:srgbClr val="000000"/>
                </a:solidFill>
                <a:latin typeface="+mj-lt"/>
              </a:rPr>
              <a:t>Kitasato</a:t>
            </a:r>
            <a:r>
              <a:rPr lang="en-US" sz="2499" dirty="0">
                <a:solidFill>
                  <a:srgbClr val="000000"/>
                </a:solidFill>
                <a:latin typeface="+mj-lt"/>
              </a:rPr>
              <a:t> University</a:t>
            </a:r>
          </a:p>
          <a:p>
            <a:pPr>
              <a:lnSpc>
                <a:spcPts val="3499"/>
              </a:lnSpc>
            </a:pPr>
            <a:r>
              <a:rPr lang="en-US" sz="2499" dirty="0">
                <a:solidFill>
                  <a:srgbClr val="000000"/>
                </a:solidFill>
                <a:latin typeface="+mj-lt"/>
              </a:rPr>
              <a:t>*Some students will leave their country on March 8 (Fri)</a:t>
            </a:r>
          </a:p>
          <a:p>
            <a:pPr>
              <a:lnSpc>
                <a:spcPts val="3499"/>
              </a:lnSpc>
            </a:pPr>
            <a:r>
              <a:rPr lang="en-US" sz="2499" dirty="0">
                <a:solidFill>
                  <a:srgbClr val="000000"/>
                </a:solidFill>
                <a:latin typeface="+mj-lt"/>
              </a:rPr>
              <a:t>Orientation and icebreaker activity </a:t>
            </a:r>
          </a:p>
          <a:p>
            <a:pPr>
              <a:lnSpc>
                <a:spcPts val="3499"/>
              </a:lnSpc>
            </a:pPr>
            <a:r>
              <a:rPr lang="en-US" sz="2499" dirty="0">
                <a:solidFill>
                  <a:srgbClr val="000000"/>
                </a:solidFill>
                <a:latin typeface="+mj-lt"/>
              </a:rPr>
              <a:t>Cross-cultural </a:t>
            </a:r>
            <a:r>
              <a:rPr lang="en-US" sz="2499" dirty="0" smtClean="0">
                <a:solidFill>
                  <a:srgbClr val="000000"/>
                </a:solidFill>
                <a:latin typeface="+mj-lt"/>
              </a:rPr>
              <a:t>interdisciplinary </a:t>
            </a:r>
            <a:r>
              <a:rPr lang="en-US" sz="2499" dirty="0">
                <a:solidFill>
                  <a:srgbClr val="000000"/>
                </a:solidFill>
                <a:latin typeface="+mj-lt"/>
              </a:rPr>
              <a:t>case study </a:t>
            </a:r>
            <a:r>
              <a:rPr lang="en-US" sz="2499" dirty="0" smtClean="0">
                <a:solidFill>
                  <a:srgbClr val="000000"/>
                </a:solidFill>
                <a:latin typeface="+mj-lt"/>
              </a:rPr>
              <a:t>(discussion </a:t>
            </a:r>
            <a:r>
              <a:rPr lang="en-US" sz="2499" dirty="0">
                <a:solidFill>
                  <a:srgbClr val="000000"/>
                </a:solidFill>
                <a:latin typeface="+mj-lt"/>
              </a:rPr>
              <a:t>&amp; </a:t>
            </a:r>
            <a:r>
              <a:rPr lang="en-US" sz="2499" dirty="0" smtClean="0">
                <a:solidFill>
                  <a:srgbClr val="000000"/>
                </a:solidFill>
                <a:latin typeface="+mj-lt"/>
              </a:rPr>
              <a:t>presentation</a:t>
            </a:r>
            <a:r>
              <a:rPr lang="en-US" sz="2499" dirty="0">
                <a:solidFill>
                  <a:srgbClr val="000000"/>
                </a:solidFill>
                <a:latin typeface="+mj-lt"/>
              </a:rPr>
              <a:t>)</a:t>
            </a:r>
          </a:p>
          <a:p>
            <a:pPr>
              <a:lnSpc>
                <a:spcPts val="3499"/>
              </a:lnSpc>
            </a:pPr>
            <a:r>
              <a:rPr lang="en-US" sz="2499" dirty="0">
                <a:solidFill>
                  <a:srgbClr val="000000"/>
                </a:solidFill>
                <a:latin typeface="+mj-lt"/>
              </a:rPr>
              <a:t>Cultural exchange/Sightseeing</a:t>
            </a:r>
          </a:p>
          <a:p>
            <a:pPr>
              <a:lnSpc>
                <a:spcPts val="3499"/>
              </a:lnSpc>
            </a:pPr>
            <a:r>
              <a:rPr lang="en-US" sz="2499" dirty="0">
                <a:solidFill>
                  <a:srgbClr val="000000"/>
                </a:solidFill>
                <a:latin typeface="+mj-lt"/>
              </a:rPr>
              <a:t>Departure</a:t>
            </a:r>
          </a:p>
        </p:txBody>
      </p:sp>
      <p:sp>
        <p:nvSpPr>
          <p:cNvPr id="19" name="TextBox 19"/>
          <p:cNvSpPr txBox="1"/>
          <p:nvPr/>
        </p:nvSpPr>
        <p:spPr>
          <a:xfrm>
            <a:off x="241288" y="16097250"/>
            <a:ext cx="3126872" cy="897682"/>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mj-lt"/>
              </a:rPr>
              <a:t>Participants</a:t>
            </a:r>
          </a:p>
        </p:txBody>
      </p:sp>
      <p:sp>
        <p:nvSpPr>
          <p:cNvPr id="20" name="TextBox 20"/>
          <p:cNvSpPr txBox="1"/>
          <p:nvPr/>
        </p:nvSpPr>
        <p:spPr>
          <a:xfrm>
            <a:off x="3574928" y="16249650"/>
            <a:ext cx="11277673" cy="2665410"/>
          </a:xfrm>
          <a:prstGeom prst="rect">
            <a:avLst/>
          </a:prstGeom>
        </p:spPr>
        <p:txBody>
          <a:bodyPr lIns="0" tIns="0" rIns="0" bIns="0" rtlCol="0" anchor="t">
            <a:spAutoFit/>
          </a:bodyPr>
          <a:lstStyle/>
          <a:p>
            <a:pPr>
              <a:lnSpc>
                <a:spcPts val="3499"/>
              </a:lnSpc>
            </a:pPr>
            <a:r>
              <a:rPr lang="en-US" sz="2499" dirty="0">
                <a:solidFill>
                  <a:srgbClr val="000000"/>
                </a:solidFill>
                <a:latin typeface="+mj-lt"/>
              </a:rPr>
              <a:t>FH Campus Wien (Austria), Charles University in Prague (Czech Republic), University of Marburg (Germany), Gabriele </a:t>
            </a:r>
            <a:r>
              <a:rPr lang="en-US" sz="2499" dirty="0" err="1">
                <a:solidFill>
                  <a:srgbClr val="000000"/>
                </a:solidFill>
                <a:latin typeface="+mj-lt"/>
              </a:rPr>
              <a:t>d’Annunzio</a:t>
            </a:r>
            <a:r>
              <a:rPr lang="en-US" sz="2499" dirty="0">
                <a:solidFill>
                  <a:srgbClr val="000000"/>
                </a:solidFill>
                <a:latin typeface="+mj-lt"/>
              </a:rPr>
              <a:t> University (Italy), University of Medical Technology, Yangon (Myanmar), Inland Norway University of Applied Sciences (Norway), National Cheng Kung University (Taiwan), Ulster University (U.K), Thomas Jefferson University (U.S.), University of Kentucky (U.S.), University of California, Irvine (U.S.) and Kitasato University (secretariat of this program). </a:t>
            </a:r>
            <a:endParaRPr lang="en-US" sz="2499" dirty="0">
              <a:solidFill>
                <a:srgbClr val="000000"/>
              </a:solidFill>
              <a:latin typeface="+mj-lt"/>
            </a:endParaRPr>
          </a:p>
        </p:txBody>
      </p:sp>
      <p:sp>
        <p:nvSpPr>
          <p:cNvPr id="23" name="TextBox 13"/>
          <p:cNvSpPr txBox="1"/>
          <p:nvPr/>
        </p:nvSpPr>
        <p:spPr>
          <a:xfrm>
            <a:off x="11462066" y="9391650"/>
            <a:ext cx="3657934" cy="897682"/>
          </a:xfrm>
          <a:prstGeom prst="rect">
            <a:avLst/>
          </a:prstGeom>
        </p:spPr>
        <p:txBody>
          <a:bodyPr wrap="square" lIns="0" tIns="0" rIns="0" bIns="0" rtlCol="0" anchor="t">
            <a:spAutoFit/>
          </a:bodyPr>
          <a:lstStyle/>
          <a:p>
            <a:pPr algn="ctr">
              <a:lnSpc>
                <a:spcPts val="6999"/>
              </a:lnSpc>
            </a:pPr>
            <a:r>
              <a:rPr lang="en-US" sz="6000" b="1" dirty="0">
                <a:ln w="28575">
                  <a:solidFill>
                    <a:schemeClr val="tx1"/>
                  </a:solidFill>
                </a:ln>
                <a:solidFill>
                  <a:schemeClr val="bg2">
                    <a:lumMod val="50000"/>
                  </a:schemeClr>
                </a:solidFill>
                <a:latin typeface="Open Sans Extra Bold" panose="020B0600070205080204" charset="0"/>
                <a:ea typeface="Open Sans Extra Bold" panose="020B0600070205080204" charset="0"/>
                <a:cs typeface="Open Sans Extra Bold" panose="020B0600070205080204" charset="0"/>
              </a:rPr>
              <a:t>i</a:t>
            </a:r>
            <a:r>
              <a:rPr lang="en-US" sz="6000" b="1" dirty="0" smtClean="0">
                <a:ln w="28575">
                  <a:solidFill>
                    <a:schemeClr val="tx1"/>
                  </a:solidFill>
                </a:ln>
                <a:solidFill>
                  <a:schemeClr val="bg2">
                    <a:lumMod val="50000"/>
                  </a:schemeClr>
                </a:solidFill>
                <a:latin typeface="Open Sans Extra Bold" panose="020B0600070205080204" charset="0"/>
                <a:ea typeface="Open Sans Extra Bold" panose="020B0600070205080204" charset="0"/>
                <a:cs typeface="Open Sans Extra Bold" panose="020B0600070205080204" charset="0"/>
              </a:rPr>
              <a:t>n Japan</a:t>
            </a:r>
            <a:endParaRPr lang="en-US" sz="6000" b="1" dirty="0">
              <a:ln w="28575">
                <a:solidFill>
                  <a:schemeClr val="tx1"/>
                </a:solidFill>
              </a:ln>
              <a:solidFill>
                <a:schemeClr val="bg2">
                  <a:lumMod val="50000"/>
                </a:schemeClr>
              </a:solidFill>
              <a:latin typeface="Open Sans Extra Bold" panose="020B0600070205080204" charset="0"/>
              <a:ea typeface="Open Sans Extra Bold" panose="020B0600070205080204" charset="0"/>
              <a:cs typeface="Open Sans Extra Bold" panose="020B0600070205080204" charset="0"/>
            </a:endParaRPr>
          </a:p>
        </p:txBody>
      </p:sp>
    </p:spTree>
    <p:extLst>
      <p:ext uri="{BB962C8B-B14F-4D97-AF65-F5344CB8AC3E}">
        <p14:creationId xmlns:p14="http://schemas.microsoft.com/office/powerpoint/2010/main" val="1285754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187</Words>
  <Application>Microsoft Office PowerPoint</Application>
  <PresentationFormat>ユーザー設定</PresentationFormat>
  <Paragraphs>22</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Arial</vt:lpstr>
      <vt:lpstr>Open Sans</vt:lpstr>
      <vt:lpstr>Open Sans Extra Bold</vt:lpstr>
      <vt:lpstr>Open Sans Medium</vt:lpstr>
      <vt:lpstr>Calibri</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Shoes Collections Minimalist Simple Fashion Poster</dc:title>
  <dc:creator>岩上 桃子</dc:creator>
  <cp:lastModifiedBy>新妻 香代子</cp:lastModifiedBy>
  <cp:revision>24</cp:revision>
  <cp:lastPrinted>2023-11-10T05:19:53Z</cp:lastPrinted>
  <dcterms:created xsi:type="dcterms:W3CDTF">2006-08-16T00:00:00Z</dcterms:created>
  <dcterms:modified xsi:type="dcterms:W3CDTF">2023-11-10T10:09:56Z</dcterms:modified>
  <dc:identifier>DAFzuqWeEVY</dc:identifier>
</cp:coreProperties>
</file>