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8" r:id="rId5"/>
  </p:sldMasterIdLst>
  <p:notesMasterIdLst>
    <p:notesMasterId r:id="rId22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1" r:id="rId14"/>
    <p:sldId id="759" r:id="rId15"/>
    <p:sldId id="264" r:id="rId16"/>
    <p:sldId id="265" r:id="rId17"/>
    <p:sldId id="267" r:id="rId18"/>
    <p:sldId id="268" r:id="rId19"/>
    <p:sldId id="269" r:id="rId20"/>
    <p:sldId id="760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12802-9471-42A8-9D29-D9A1E1A8004C}" v="10" dt="2019-12-19T09:06:33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Lautenschlager" userId="c95bc4f3-29db-4d45-be83-47611ddaa547" providerId="ADAL" clId="{55F12802-9471-42A8-9D29-D9A1E1A8004C}"/>
    <pc:docChg chg="undo redo custSel modSld">
      <pc:chgData name="Deborah Lautenschlager" userId="c95bc4f3-29db-4d45-be83-47611ddaa547" providerId="ADAL" clId="{55F12802-9471-42A8-9D29-D9A1E1A8004C}" dt="2019-12-19T09:06:35.808" v="33" actId="14100"/>
      <pc:docMkLst>
        <pc:docMk/>
      </pc:docMkLst>
      <pc:sldChg chg="addSp delSp modSp">
        <pc:chgData name="Deborah Lautenschlager" userId="c95bc4f3-29db-4d45-be83-47611ddaa547" providerId="ADAL" clId="{55F12802-9471-42A8-9D29-D9A1E1A8004C}" dt="2019-12-19T09:06:35.808" v="33" actId="14100"/>
        <pc:sldMkLst>
          <pc:docMk/>
          <pc:sldMk cId="3467426657" sldId="759"/>
        </pc:sldMkLst>
        <pc:picChg chg="add del mod">
          <ac:chgData name="Deborah Lautenschlager" userId="c95bc4f3-29db-4d45-be83-47611ddaa547" providerId="ADAL" clId="{55F12802-9471-42A8-9D29-D9A1E1A8004C}" dt="2019-12-19T09:04:52.015" v="9" actId="478"/>
          <ac:picMkLst>
            <pc:docMk/>
            <pc:sldMk cId="3467426657" sldId="759"/>
            <ac:picMk id="3" creationId="{53F336DF-9175-41F3-AA29-A1F0D20AC19E}"/>
          </ac:picMkLst>
        </pc:picChg>
        <pc:picChg chg="add del">
          <ac:chgData name="Deborah Lautenschlager" userId="c95bc4f3-29db-4d45-be83-47611ddaa547" providerId="ADAL" clId="{55F12802-9471-42A8-9D29-D9A1E1A8004C}" dt="2019-12-19T09:06:33.040" v="30" actId="478"/>
          <ac:picMkLst>
            <pc:docMk/>
            <pc:sldMk cId="3467426657" sldId="759"/>
            <ac:picMk id="4" creationId="{92A735B2-DAB0-4B6F-8635-8F508909CC45}"/>
          </ac:picMkLst>
        </pc:picChg>
        <pc:picChg chg="add del mod">
          <ac:chgData name="Deborah Lautenschlager" userId="c95bc4f3-29db-4d45-be83-47611ddaa547" providerId="ADAL" clId="{55F12802-9471-42A8-9D29-D9A1E1A8004C}" dt="2019-12-19T09:06:35.808" v="33" actId="14100"/>
          <ac:picMkLst>
            <pc:docMk/>
            <pc:sldMk cId="3467426657" sldId="759"/>
            <ac:picMk id="5" creationId="{75DF8B40-C951-4F90-9E9A-F42F97908A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385D-8A45-4BEF-9E3E-AA554E063C28}" type="datetimeFigureOut">
              <a:rPr lang="de-CH" smtClean="0"/>
              <a:t>19.12.2019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8FCE7-FA43-47B3-AE84-553A0309CF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919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6A45-B169-4B2D-99CB-7CE61A3A03D8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B936-72A8-49A3-9DBB-E7047DAA9375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1B9C-9FE8-449A-B485-3675832145CD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D30E09-D7FF-4EE7-9675-D13B305DC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platzhalter 5">
            <a:extLst>
              <a:ext uri="{FF2B5EF4-FFF2-40B4-BE49-F238E27FC236}">
                <a16:creationId xmlns:a16="http://schemas.microsoft.com/office/drawing/2014/main" id="{72602D5B-FB47-49E9-BC92-65E6340D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34" y="2462399"/>
            <a:ext cx="7943763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3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D30E09-D7FF-4EE7-9675-D13B305DC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platzhalter 5">
            <a:extLst>
              <a:ext uri="{FF2B5EF4-FFF2-40B4-BE49-F238E27FC236}">
                <a16:creationId xmlns:a16="http://schemas.microsoft.com/office/drawing/2014/main" id="{72602D5B-FB47-49E9-BC92-65E6340D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34" y="2462399"/>
            <a:ext cx="7943763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24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1AA0CD-4399-4C51-84D9-A3585E453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platzhalter 5">
            <a:extLst>
              <a:ext uri="{FF2B5EF4-FFF2-40B4-BE49-F238E27FC236}">
                <a16:creationId xmlns:a16="http://schemas.microsoft.com/office/drawing/2014/main" id="{034FD000-AB0D-4395-90F0-87026E29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34" y="2462399"/>
            <a:ext cx="7943763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5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6723B7-699E-45DA-A27B-13924FBB7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platzhalter 5">
            <a:extLst>
              <a:ext uri="{FF2B5EF4-FFF2-40B4-BE49-F238E27FC236}">
                <a16:creationId xmlns:a16="http://schemas.microsoft.com/office/drawing/2014/main" id="{E2671ED9-5CB1-42A0-98CA-A77165E3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34" y="2462399"/>
            <a:ext cx="7943763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01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Var.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89BA80-BBE8-4C55-B12B-45A8B7686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platzhalter 5">
            <a:extLst>
              <a:ext uri="{FF2B5EF4-FFF2-40B4-BE49-F238E27FC236}">
                <a16:creationId xmlns:a16="http://schemas.microsoft.com/office/drawing/2014/main" id="{E3A97C31-DBD8-4F4D-881C-1CD51DC2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34" y="2462399"/>
            <a:ext cx="7943763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47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89BA80-BBE8-4C55-B12B-45A8B7686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C2B3764-441C-4B4B-8B08-B4D7A77CA3FE}"/>
              </a:ext>
            </a:extLst>
          </p:cNvPr>
          <p:cNvSpPr/>
          <p:nvPr userDrawn="1"/>
        </p:nvSpPr>
        <p:spPr>
          <a:xfrm>
            <a:off x="5766891" y="597428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 dirty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4" name="Titelplatzhalter 5">
            <a:extLst>
              <a:ext uri="{FF2B5EF4-FFF2-40B4-BE49-F238E27FC236}">
                <a16:creationId xmlns:a16="http://schemas.microsoft.com/office/drawing/2014/main" id="{063CED1D-EF20-4D1A-AF32-180F4B764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3534" y="2462399"/>
            <a:ext cx="7943763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12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421-8AD0-4390-8670-0517E4D0646A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6CC9-04F0-40ED-BD1E-2F35B4AF4D59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8223-87E0-454E-9105-3B15B705CA5D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6CA-0802-4844-82EB-187F58190987}" type="datetime1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E1E7-3D9F-46E8-9A66-56312821B26C}" type="datetime1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6085-3E6C-4B25-8392-02382EA4BA9C}" type="datetime1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A33-BD95-4B53-B59E-A5AD578B1468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B96-5F4C-4FEE-A247-7281A342EF0E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44AD-8DDB-43B4-8004-EE1BA565BC54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A2BF-C31B-49C0-BB30-C8653D8EC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8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marL="12700" algn="l" defTabSz="914400" rtl="0" eaLnBrk="1" latinLnBrk="0" hangingPunct="1">
        <a:lnSpc>
          <a:spcPct val="100000"/>
        </a:lnSpc>
        <a:spcBef>
          <a:spcPts val="100"/>
        </a:spcBef>
        <a:buNone/>
        <a:tabLst>
          <a:tab pos="2517775" algn="l"/>
        </a:tabLst>
        <a:defRPr lang="de-CH" sz="4800" b="1" i="0" kern="4800" spc="10" baseline="0" dirty="0">
          <a:solidFill>
            <a:srgbClr val="636466"/>
          </a:solidFill>
          <a:latin typeface="Avenir Black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18">
          <p15:clr>
            <a:srgbClr val="F26B43"/>
          </p15:clr>
        </p15:guide>
        <p15:guide id="2" pos="6131">
          <p15:clr>
            <a:srgbClr val="F26B43"/>
          </p15:clr>
        </p15:guide>
        <p15:guide id="3" orient="horz" pos="1275">
          <p15:clr>
            <a:srgbClr val="F26B43"/>
          </p15:clr>
        </p15:guide>
        <p15:guide id="4" orient="horz" pos="3271">
          <p15:clr>
            <a:srgbClr val="F26B43"/>
          </p15:clr>
        </p15:guide>
        <p15:guide id="5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nuscriptmanager.nickelled.com/author-online-submission?ngroup=lin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94948-7E61-4396-BE70-29238444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246" y="1959479"/>
            <a:ext cx="7943763" cy="2730314"/>
          </a:xfrm>
        </p:spPr>
        <p:txBody>
          <a:bodyPr/>
          <a:lstStyle/>
          <a:p>
            <a:r>
              <a:rPr lang="da-DK" b="0" kern="1200" spc="0" dirty="0">
                <a:solidFill>
                  <a:prstClr val="black"/>
                </a:solidFill>
                <a:latin typeface="Calibri" panose="020F0502020204030204"/>
              </a:rPr>
              <a:t>Submitting your Paper</a:t>
            </a:r>
            <a:br>
              <a:rPr lang="de-CH" b="0" kern="1200" spc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a-DK" sz="2400" dirty="0"/>
              <a:t>Submission to a Karger Journal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04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2DFF78-3671-4E2C-836E-55CAE36A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10</a:t>
            </a:fld>
            <a:r>
              <a:rPr lang="en-US" dirty="0"/>
              <a:t>/16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D660104-48AC-4CB2-A73D-D713A16E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661988"/>
            <a:ext cx="7539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Details on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Open Access Agreements on our website</a:t>
            </a:r>
            <a:endParaRPr lang="en-US" altLang="en-US" sz="2000" b="1" u="sng" dirty="0">
              <a:solidFill>
                <a:schemeClr val="tx1"/>
              </a:solidFill>
            </a:endParaRPr>
          </a:p>
        </p:txBody>
      </p:sp>
      <p:pic>
        <p:nvPicPr>
          <p:cNvPr id="12" name="Grafik 1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D02A491-CA13-4ABE-9D04-A403807FA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DF8B40-C951-4F90-9E9A-F42F9790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844" y="1156590"/>
            <a:ext cx="5316112" cy="55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09738" y="1522919"/>
            <a:ext cx="2057400" cy="4454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366" name="Content Placeholder 2"/>
          <p:cNvSpPr txBox="1">
            <a:spLocks/>
          </p:cNvSpPr>
          <p:nvPr/>
        </p:nvSpPr>
        <p:spPr bwMode="auto">
          <a:xfrm>
            <a:off x="1709738" y="1524506"/>
            <a:ext cx="20574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Add the        custom Keywords pertinent to your manuscript       one-at-a-time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GB" altLang="en-US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You can add your own or select relevant ones from the list</a:t>
            </a:r>
          </a:p>
          <a:p>
            <a:pPr>
              <a:lnSpc>
                <a:spcPct val="90000"/>
              </a:lnSpc>
              <a:buNone/>
            </a:pPr>
            <a:endParaRPr lang="en-GB" alt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14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Click on “</a:t>
            </a:r>
            <a:r>
              <a:rPr lang="en-GB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Save keywords and Continue</a:t>
            </a:r>
            <a:r>
              <a:rPr lang="en-GB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14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14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1954214" y="661988"/>
            <a:ext cx="3724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Keywords</a:t>
            </a:r>
            <a:r>
              <a:rPr lang="da-DK" altLang="en-US" sz="2000" dirty="0">
                <a:solidFill>
                  <a:schemeClr val="tx1"/>
                </a:solidFill>
              </a:rPr>
              <a:t> – Add custom keywords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638BC-3B79-42E3-B637-0956CE83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12" y="1062098"/>
            <a:ext cx="6037761" cy="5376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AFC0E59-5BAB-41A5-858E-884037958F03}"/>
              </a:ext>
            </a:extLst>
          </p:cNvPr>
          <p:cNvSpPr/>
          <p:nvPr/>
        </p:nvSpPr>
        <p:spPr>
          <a:xfrm rot="9142592">
            <a:off x="10560393" y="5717586"/>
            <a:ext cx="657953" cy="15663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64767-429C-4D0B-916E-CC7B7365B6FB}"/>
              </a:ext>
            </a:extLst>
          </p:cNvPr>
          <p:cNvSpPr/>
          <p:nvPr/>
        </p:nvSpPr>
        <p:spPr>
          <a:xfrm>
            <a:off x="4787414" y="3231041"/>
            <a:ext cx="770007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202249-AFC8-40FB-8050-8E9CDDA37159}"/>
              </a:ext>
            </a:extLst>
          </p:cNvPr>
          <p:cNvSpPr/>
          <p:nvPr/>
        </p:nvSpPr>
        <p:spPr>
          <a:xfrm>
            <a:off x="4787414" y="4927106"/>
            <a:ext cx="1071848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37036-6F8F-4D1C-A3FE-AA5E0F08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11</a:t>
            </a:fld>
            <a:r>
              <a:rPr lang="en-US" dirty="0"/>
              <a:t>/16</a:t>
            </a:r>
          </a:p>
        </p:txBody>
      </p:sp>
      <p:pic>
        <p:nvPicPr>
          <p:cNvPr id="10" name="Grafik 9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90EE5B59-2697-42CC-BFD6-54D75C62B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54214" y="1192830"/>
            <a:ext cx="2057400" cy="5321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2059547" y="1294655"/>
            <a:ext cx="20574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Upload           one-at-a-time </a:t>
            </a: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your manuscript files. Be sure to include the compulsory documents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- Select for each file the corresponding file type.</a:t>
            </a:r>
            <a:r>
              <a:rPr lang="en-GB" altLang="en-US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</a:t>
            </a:r>
            <a:endParaRPr lang="en-GB" altLang="en-US" sz="105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After choosing each file, click on “</a:t>
            </a:r>
            <a:r>
              <a:rPr lang="en-GB" altLang="en-US" sz="1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Upload File</a:t>
            </a: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None/>
            </a:pPr>
            <a:endParaRPr lang="en-GB" alt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     Check the box when completing the section</a:t>
            </a:r>
          </a:p>
          <a:p>
            <a:pPr>
              <a:lnSpc>
                <a:spcPct val="90000"/>
              </a:lnSpc>
              <a:buNone/>
            </a:pPr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Click on “</a:t>
            </a:r>
            <a:r>
              <a:rPr lang="en-GB" altLang="en-US" sz="1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Continue to next section</a:t>
            </a: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1954214" y="661988"/>
            <a:ext cx="3277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Documents</a:t>
            </a:r>
            <a:r>
              <a:rPr lang="da-DK" altLang="en-US" sz="2000" dirty="0">
                <a:solidFill>
                  <a:schemeClr val="tx1"/>
                </a:solidFill>
              </a:rPr>
              <a:t> – Choose the files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77CE1-BCB2-455D-B397-6BC0267E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65" y="428337"/>
            <a:ext cx="5737831" cy="552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Heptagon 9">
            <a:extLst>
              <a:ext uri="{FF2B5EF4-FFF2-40B4-BE49-F238E27FC236}">
                <a16:creationId xmlns:a16="http://schemas.microsoft.com/office/drawing/2014/main" id="{41392CC2-A76C-4A29-8EBD-9A9C1FA12584}"/>
              </a:ext>
            </a:extLst>
          </p:cNvPr>
          <p:cNvSpPr/>
          <p:nvPr/>
        </p:nvSpPr>
        <p:spPr>
          <a:xfrm>
            <a:off x="2184589" y="134218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882B1990-A8DB-4172-B001-8F6100F8A346}"/>
              </a:ext>
            </a:extLst>
          </p:cNvPr>
          <p:cNvSpPr/>
          <p:nvPr/>
        </p:nvSpPr>
        <p:spPr>
          <a:xfrm>
            <a:off x="7049462" y="4841311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64E5C36C-4E81-46A9-A93A-0A8263C21FD6}"/>
              </a:ext>
            </a:extLst>
          </p:cNvPr>
          <p:cNvSpPr/>
          <p:nvPr/>
        </p:nvSpPr>
        <p:spPr>
          <a:xfrm>
            <a:off x="2184589" y="3569634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CC564A39-9343-4CD8-A04A-D008178A12E3}"/>
              </a:ext>
            </a:extLst>
          </p:cNvPr>
          <p:cNvSpPr/>
          <p:nvPr/>
        </p:nvSpPr>
        <p:spPr>
          <a:xfrm>
            <a:off x="10393939" y="5591456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3EBEFD2B-894D-4AE8-9863-ED1D67CB8FFD}"/>
              </a:ext>
            </a:extLst>
          </p:cNvPr>
          <p:cNvSpPr/>
          <p:nvPr/>
        </p:nvSpPr>
        <p:spPr>
          <a:xfrm>
            <a:off x="2184589" y="4636773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2AB9235E-B0D0-4724-BED6-F2F2B7B54C0D}"/>
              </a:ext>
            </a:extLst>
          </p:cNvPr>
          <p:cNvSpPr/>
          <p:nvPr/>
        </p:nvSpPr>
        <p:spPr>
          <a:xfrm>
            <a:off x="2184588" y="5591455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15485-F246-4C5E-8E06-2E5B2C9C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43" y="5475072"/>
            <a:ext cx="4818400" cy="1024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Heptagon 17">
            <a:extLst>
              <a:ext uri="{FF2B5EF4-FFF2-40B4-BE49-F238E27FC236}">
                <a16:creationId xmlns:a16="http://schemas.microsoft.com/office/drawing/2014/main" id="{F9B9B1EB-FCDD-4C3E-B92A-3A508848D978}"/>
              </a:ext>
            </a:extLst>
          </p:cNvPr>
          <p:cNvSpPr/>
          <p:nvPr/>
        </p:nvSpPr>
        <p:spPr>
          <a:xfrm>
            <a:off x="5008731" y="5979043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id="{22042849-CC5A-4918-ADAB-373F66DE477B}"/>
              </a:ext>
            </a:extLst>
          </p:cNvPr>
          <p:cNvSpPr/>
          <p:nvPr/>
        </p:nvSpPr>
        <p:spPr>
          <a:xfrm>
            <a:off x="8374806" y="5948348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  <p:sp>
        <p:nvSpPr>
          <p:cNvPr id="20" name="Lightning Bolt 17">
            <a:extLst>
              <a:ext uri="{FF2B5EF4-FFF2-40B4-BE49-F238E27FC236}">
                <a16:creationId xmlns:a16="http://schemas.microsoft.com/office/drawing/2014/main" id="{96AACD40-9981-4054-81FF-C1ED9EB96166}"/>
              </a:ext>
            </a:extLst>
          </p:cNvPr>
          <p:cNvSpPr/>
          <p:nvPr/>
        </p:nvSpPr>
        <p:spPr>
          <a:xfrm rot="16200000">
            <a:off x="5014198" y="5721899"/>
            <a:ext cx="204537" cy="148188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2339 w 21600"/>
              <a:gd name="connsiteY9" fmla="*/ 7364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1747 w 24875"/>
              <a:gd name="connsiteY0" fmla="*/ 0 h 21600"/>
              <a:gd name="connsiteX1" fmla="*/ 9958 w 24875"/>
              <a:gd name="connsiteY1" fmla="*/ 4976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740 w 24875"/>
              <a:gd name="connsiteY7" fmla="*/ 12485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8651 w 21779"/>
              <a:gd name="connsiteY0" fmla="*/ 0 h 21600"/>
              <a:gd name="connsiteX1" fmla="*/ 4382 w 21779"/>
              <a:gd name="connsiteY1" fmla="*/ 5667 h 21600"/>
              <a:gd name="connsiteX2" fmla="*/ 6301 w 21779"/>
              <a:gd name="connsiteY2" fmla="*/ 7594 h 21600"/>
              <a:gd name="connsiteX3" fmla="*/ 8921 w 21779"/>
              <a:gd name="connsiteY3" fmla="*/ 11001 h 21600"/>
              <a:gd name="connsiteX4" fmla="*/ 12331 w 21779"/>
              <a:gd name="connsiteY4" fmla="*/ 14089 h 21600"/>
              <a:gd name="connsiteX5" fmla="*/ 21779 w 21779"/>
              <a:gd name="connsiteY5" fmla="*/ 21600 h 21600"/>
              <a:gd name="connsiteX6" fmla="*/ 10457 w 21779"/>
              <a:gd name="connsiteY6" fmla="*/ 14776 h 21600"/>
              <a:gd name="connsiteX7" fmla="*/ 8644 w 21779"/>
              <a:gd name="connsiteY7" fmla="*/ 12485 h 21600"/>
              <a:gd name="connsiteX8" fmla="*/ 4316 w 21779"/>
              <a:gd name="connsiteY8" fmla="*/ 9564 h 21600"/>
              <a:gd name="connsiteX9" fmla="*/ 0 w 21779"/>
              <a:gd name="connsiteY9" fmla="*/ 5516 h 21600"/>
              <a:gd name="connsiteX10" fmla="*/ 179 w 21779"/>
              <a:gd name="connsiteY10" fmla="*/ 3890 h 21600"/>
              <a:gd name="connsiteX11" fmla="*/ 8651 w 21779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2669 w 23991"/>
              <a:gd name="connsiteY6" fmla="*/ 14776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893 w 23991"/>
              <a:gd name="connsiteY10" fmla="*/ 340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121 w 23991"/>
              <a:gd name="connsiteY10" fmla="*/ 316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985 w 23991"/>
              <a:gd name="connsiteY2" fmla="*/ 8009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91" h="21600">
                <a:moveTo>
                  <a:pt x="10863" y="0"/>
                </a:moveTo>
                <a:lnTo>
                  <a:pt x="5041" y="5619"/>
                </a:lnTo>
                <a:cubicBezTo>
                  <a:pt x="5079" y="6422"/>
                  <a:pt x="6947" y="7206"/>
                  <a:pt x="6985" y="8009"/>
                </a:cubicBezTo>
                <a:lnTo>
                  <a:pt x="10507" y="10890"/>
                </a:lnTo>
                <a:lnTo>
                  <a:pt x="14543" y="14089"/>
                </a:lnTo>
                <a:lnTo>
                  <a:pt x="23991" y="21600"/>
                </a:lnTo>
                <a:lnTo>
                  <a:pt x="13296" y="14315"/>
                </a:lnTo>
                <a:lnTo>
                  <a:pt x="10856" y="12485"/>
                </a:lnTo>
                <a:lnTo>
                  <a:pt x="6528" y="9564"/>
                </a:lnTo>
                <a:lnTo>
                  <a:pt x="0" y="5164"/>
                </a:lnTo>
                <a:cubicBezTo>
                  <a:pt x="60" y="4622"/>
                  <a:pt x="4012" y="3355"/>
                  <a:pt x="4072" y="2813"/>
                </a:cubicBezTo>
                <a:lnTo>
                  <a:pt x="1086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26BCD-6921-4A71-AFB4-31C647B4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12</a:t>
            </a:fld>
            <a:r>
              <a:rPr lang="en-US" dirty="0"/>
              <a:t>/16</a:t>
            </a:r>
          </a:p>
        </p:txBody>
      </p:sp>
      <p:pic>
        <p:nvPicPr>
          <p:cNvPr id="17" name="Grafik 1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83D9106-70BE-42A0-AAB9-D24BDADC9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5951" y="1252539"/>
            <a:ext cx="2201863" cy="46060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1885951" y="1332034"/>
            <a:ext cx="2201863" cy="46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Suggested Reviewers are often requested as a standard by the journal’s portal.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700" dirty="0">
                <a:solidFill>
                  <a:schemeClr val="tx1"/>
                </a:solidFill>
                <a:cs typeface="Arial" panose="020B0604020202020204" pitchFamily="34" charset="0"/>
              </a:rPr>
              <a:t>Click on  “</a:t>
            </a:r>
            <a:r>
              <a:rPr lang="en-GB" altLang="en-US" sz="1700" b="1" dirty="0">
                <a:solidFill>
                  <a:schemeClr val="tx1"/>
                </a:solidFill>
                <a:cs typeface="Arial" panose="020B0604020202020204" pitchFamily="34" charset="0"/>
              </a:rPr>
              <a:t>Continue to next section</a:t>
            </a:r>
            <a:r>
              <a:rPr lang="en-GB" altLang="en-US" sz="170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1954214" y="661988"/>
            <a:ext cx="1276055" cy="5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da-DK" altLang="en-US" sz="2000" b="1" dirty="0">
                <a:solidFill>
                  <a:schemeClr val="tx1"/>
                </a:solidFill>
              </a:rPr>
              <a:t>Reviewers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4C745A-9A87-4D2A-8B83-7BAC7E8F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75" y="1101021"/>
            <a:ext cx="6923825" cy="47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EC87E7-8DE9-45F8-A16E-54B8C6E08341}"/>
              </a:ext>
            </a:extLst>
          </p:cNvPr>
          <p:cNvSpPr/>
          <p:nvPr/>
        </p:nvSpPr>
        <p:spPr>
          <a:xfrm>
            <a:off x="10188535" y="5228310"/>
            <a:ext cx="1277560" cy="46797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94D0F-EC6B-4741-A320-EB067AB6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13</a:t>
            </a:fld>
            <a:r>
              <a:rPr lang="en-US" dirty="0"/>
              <a:t>/16</a:t>
            </a:r>
          </a:p>
        </p:txBody>
      </p:sp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C4E4346F-72FC-462E-89CC-4B8684C9D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05014" y="1182689"/>
            <a:ext cx="2200275" cy="4262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2005014" y="1080419"/>
            <a:ext cx="22002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None/>
            </a:pPr>
            <a:endParaRPr lang="en-US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      Complete the form by writing the</a:t>
            </a:r>
            <a:r>
              <a:rPr lang="en-US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Cover Letter</a:t>
            </a:r>
            <a:endParaRPr lang="en-US" alt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      Check the box when completing the section</a:t>
            </a:r>
          </a:p>
          <a:p>
            <a:pPr>
              <a:lnSpc>
                <a:spcPct val="90000"/>
              </a:lnSpc>
              <a:buNone/>
            </a:pPr>
            <a:endParaRPr lang="en-US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      Click on “</a:t>
            </a:r>
            <a:r>
              <a:rPr lang="en-GB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Continue to next section</a:t>
            </a:r>
            <a:r>
              <a:rPr lang="en-GB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1954213" y="661988"/>
            <a:ext cx="870879" cy="5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da-DK" altLang="en-US" sz="2000" b="1" dirty="0">
                <a:solidFill>
                  <a:schemeClr val="tx1"/>
                </a:solidFill>
              </a:rPr>
              <a:t>Letter</a:t>
            </a:r>
            <a:r>
              <a:rPr lang="da-DK" alt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4F0ED-F7B3-4641-B958-C33A5649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52" y="661988"/>
            <a:ext cx="6102121" cy="578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Heptagon 7">
            <a:extLst>
              <a:ext uri="{FF2B5EF4-FFF2-40B4-BE49-F238E27FC236}">
                <a16:creationId xmlns:a16="http://schemas.microsoft.com/office/drawing/2014/main" id="{E0468F23-2092-4C9A-A757-EBA85AEB85B9}"/>
              </a:ext>
            </a:extLst>
          </p:cNvPr>
          <p:cNvSpPr/>
          <p:nvPr/>
        </p:nvSpPr>
        <p:spPr>
          <a:xfrm>
            <a:off x="2159486" y="1392089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C22795A7-BEED-45F1-AF11-2511EE31B841}"/>
              </a:ext>
            </a:extLst>
          </p:cNvPr>
          <p:cNvSpPr/>
          <p:nvPr/>
        </p:nvSpPr>
        <p:spPr>
          <a:xfrm>
            <a:off x="2174182" y="3554868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781DF545-B337-4380-B609-FF2AA69581CB}"/>
              </a:ext>
            </a:extLst>
          </p:cNvPr>
          <p:cNvSpPr/>
          <p:nvPr/>
        </p:nvSpPr>
        <p:spPr>
          <a:xfrm>
            <a:off x="5449077" y="3109369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1E5C1E3F-D045-420D-BF55-34626739C097}"/>
              </a:ext>
            </a:extLst>
          </p:cNvPr>
          <p:cNvSpPr/>
          <p:nvPr/>
        </p:nvSpPr>
        <p:spPr>
          <a:xfrm>
            <a:off x="5076215" y="5723891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C401737-783B-45D3-B090-C49824EC21BE}"/>
              </a:ext>
            </a:extLst>
          </p:cNvPr>
          <p:cNvSpPr/>
          <p:nvPr/>
        </p:nvSpPr>
        <p:spPr>
          <a:xfrm>
            <a:off x="10358429" y="6243210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5" name="Lightning Bolt 17">
            <a:extLst>
              <a:ext uri="{FF2B5EF4-FFF2-40B4-BE49-F238E27FC236}">
                <a16:creationId xmlns:a16="http://schemas.microsoft.com/office/drawing/2014/main" id="{FDAD6F03-4239-4509-B108-E8E46E7682FF}"/>
              </a:ext>
            </a:extLst>
          </p:cNvPr>
          <p:cNvSpPr/>
          <p:nvPr/>
        </p:nvSpPr>
        <p:spPr>
          <a:xfrm rot="16200000">
            <a:off x="5104772" y="5456651"/>
            <a:ext cx="204539" cy="169286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2339 w 21600"/>
              <a:gd name="connsiteY9" fmla="*/ 7364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1747 w 24875"/>
              <a:gd name="connsiteY0" fmla="*/ 0 h 21600"/>
              <a:gd name="connsiteX1" fmla="*/ 9958 w 24875"/>
              <a:gd name="connsiteY1" fmla="*/ 4976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740 w 24875"/>
              <a:gd name="connsiteY7" fmla="*/ 12485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8651 w 21779"/>
              <a:gd name="connsiteY0" fmla="*/ 0 h 21600"/>
              <a:gd name="connsiteX1" fmla="*/ 4382 w 21779"/>
              <a:gd name="connsiteY1" fmla="*/ 5667 h 21600"/>
              <a:gd name="connsiteX2" fmla="*/ 6301 w 21779"/>
              <a:gd name="connsiteY2" fmla="*/ 7594 h 21600"/>
              <a:gd name="connsiteX3" fmla="*/ 8921 w 21779"/>
              <a:gd name="connsiteY3" fmla="*/ 11001 h 21600"/>
              <a:gd name="connsiteX4" fmla="*/ 12331 w 21779"/>
              <a:gd name="connsiteY4" fmla="*/ 14089 h 21600"/>
              <a:gd name="connsiteX5" fmla="*/ 21779 w 21779"/>
              <a:gd name="connsiteY5" fmla="*/ 21600 h 21600"/>
              <a:gd name="connsiteX6" fmla="*/ 10457 w 21779"/>
              <a:gd name="connsiteY6" fmla="*/ 14776 h 21600"/>
              <a:gd name="connsiteX7" fmla="*/ 8644 w 21779"/>
              <a:gd name="connsiteY7" fmla="*/ 12485 h 21600"/>
              <a:gd name="connsiteX8" fmla="*/ 4316 w 21779"/>
              <a:gd name="connsiteY8" fmla="*/ 9564 h 21600"/>
              <a:gd name="connsiteX9" fmla="*/ 0 w 21779"/>
              <a:gd name="connsiteY9" fmla="*/ 5516 h 21600"/>
              <a:gd name="connsiteX10" fmla="*/ 179 w 21779"/>
              <a:gd name="connsiteY10" fmla="*/ 3890 h 21600"/>
              <a:gd name="connsiteX11" fmla="*/ 8651 w 21779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2669 w 23991"/>
              <a:gd name="connsiteY6" fmla="*/ 14776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893 w 23991"/>
              <a:gd name="connsiteY10" fmla="*/ 340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121 w 23991"/>
              <a:gd name="connsiteY10" fmla="*/ 316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985 w 23991"/>
              <a:gd name="connsiteY2" fmla="*/ 8009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91" h="21600">
                <a:moveTo>
                  <a:pt x="10863" y="0"/>
                </a:moveTo>
                <a:lnTo>
                  <a:pt x="5041" y="5619"/>
                </a:lnTo>
                <a:cubicBezTo>
                  <a:pt x="5079" y="6422"/>
                  <a:pt x="6947" y="7206"/>
                  <a:pt x="6985" y="8009"/>
                </a:cubicBezTo>
                <a:lnTo>
                  <a:pt x="10507" y="10890"/>
                </a:lnTo>
                <a:lnTo>
                  <a:pt x="14543" y="14089"/>
                </a:lnTo>
                <a:lnTo>
                  <a:pt x="23991" y="21600"/>
                </a:lnTo>
                <a:lnTo>
                  <a:pt x="13296" y="14315"/>
                </a:lnTo>
                <a:lnTo>
                  <a:pt x="10856" y="12485"/>
                </a:lnTo>
                <a:lnTo>
                  <a:pt x="6528" y="9564"/>
                </a:lnTo>
                <a:lnTo>
                  <a:pt x="0" y="5164"/>
                </a:lnTo>
                <a:cubicBezTo>
                  <a:pt x="60" y="4622"/>
                  <a:pt x="4012" y="3355"/>
                  <a:pt x="4072" y="2813"/>
                </a:cubicBezTo>
                <a:lnTo>
                  <a:pt x="1086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6B4F0-0672-414A-992D-03BB7D36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14</a:t>
            </a:fld>
            <a:r>
              <a:rPr lang="en-US" dirty="0"/>
              <a:t>/16</a:t>
            </a:r>
          </a:p>
        </p:txBody>
      </p:sp>
      <p:sp>
        <p:nvSpPr>
          <p:cNvPr id="16" name="Heptagon 9">
            <a:extLst>
              <a:ext uri="{FF2B5EF4-FFF2-40B4-BE49-F238E27FC236}">
                <a16:creationId xmlns:a16="http://schemas.microsoft.com/office/drawing/2014/main" id="{3ABC85C8-E78A-418F-BE20-52361273C5A7}"/>
              </a:ext>
            </a:extLst>
          </p:cNvPr>
          <p:cNvSpPr/>
          <p:nvPr/>
        </p:nvSpPr>
        <p:spPr>
          <a:xfrm>
            <a:off x="2174183" y="2441596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pic>
        <p:nvPicPr>
          <p:cNvPr id="17" name="Grafik 1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8757962-6D45-4DBB-B613-891E3C2C8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05014" y="1182689"/>
            <a:ext cx="2200275" cy="5081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005013" y="1271881"/>
            <a:ext cx="22002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Review the submission information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author will be alerted if any information is missing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case you have problems submitting your manuscript, </a:t>
            </a: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please </a:t>
            </a:r>
            <a:r>
              <a:rPr lang="en-US" altLang="en-US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contact the Editorial Office </a:t>
            </a:r>
            <a:r>
              <a:rPr lang="en-US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directly </a:t>
            </a:r>
            <a:endParaRPr lang="en-GB" altLang="en-US" sz="15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5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Click on “</a:t>
            </a:r>
            <a:r>
              <a:rPr lang="en-GB" altLang="en-US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PDF review document</a:t>
            </a: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 and check if everything is correct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5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Click on “</a:t>
            </a:r>
            <a:r>
              <a:rPr lang="en-GB" altLang="en-US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Confirm reading</a:t>
            </a: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5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Click on “</a:t>
            </a:r>
            <a:r>
              <a:rPr lang="en-GB" altLang="en-US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Submit your manuscript</a:t>
            </a:r>
            <a:r>
              <a:rPr lang="en-GB" altLang="en-US" sz="15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1954213" y="661988"/>
            <a:ext cx="3447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Send</a:t>
            </a:r>
            <a:r>
              <a:rPr lang="da-DK" altLang="en-US" sz="2000" dirty="0">
                <a:solidFill>
                  <a:schemeClr val="tx1"/>
                </a:solidFill>
              </a:rPr>
              <a:t> – Submit your manuscript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5C692-459F-42E7-B450-67690367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13" y="1062098"/>
            <a:ext cx="6378734" cy="3991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A75136-7C61-4C20-960B-F98AF38E8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1" y="2827254"/>
            <a:ext cx="5306137" cy="388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Heptagon 9">
            <a:extLst>
              <a:ext uri="{FF2B5EF4-FFF2-40B4-BE49-F238E27FC236}">
                <a16:creationId xmlns:a16="http://schemas.microsoft.com/office/drawing/2014/main" id="{3C22A18F-C86C-4DE8-B913-CAEA5B140CB4}"/>
              </a:ext>
            </a:extLst>
          </p:cNvPr>
          <p:cNvSpPr/>
          <p:nvPr/>
        </p:nvSpPr>
        <p:spPr>
          <a:xfrm>
            <a:off x="2056604" y="4138339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5DC0FD84-9670-4E6F-A312-38920C365702}"/>
              </a:ext>
            </a:extLst>
          </p:cNvPr>
          <p:cNvSpPr/>
          <p:nvPr/>
        </p:nvSpPr>
        <p:spPr>
          <a:xfrm>
            <a:off x="7856406" y="3821063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0A92CE99-BF8D-4DCF-993A-58664F459970}"/>
              </a:ext>
            </a:extLst>
          </p:cNvPr>
          <p:cNvSpPr/>
          <p:nvPr/>
        </p:nvSpPr>
        <p:spPr>
          <a:xfrm>
            <a:off x="2056604" y="5053581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C9E3FA31-0B3C-4603-80AE-222163DB9404}"/>
              </a:ext>
            </a:extLst>
          </p:cNvPr>
          <p:cNvSpPr/>
          <p:nvPr/>
        </p:nvSpPr>
        <p:spPr>
          <a:xfrm>
            <a:off x="7577407" y="4323357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9FBFB-6FF4-4C80-8E8A-45C8DE6E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715" y="6095871"/>
            <a:ext cx="1203392" cy="351260"/>
          </a:xfrm>
          <a:prstGeom prst="rect">
            <a:avLst/>
          </a:prstGeom>
        </p:spPr>
      </p:pic>
      <p:sp>
        <p:nvSpPr>
          <p:cNvPr id="16" name="Heptagon 15">
            <a:extLst>
              <a:ext uri="{FF2B5EF4-FFF2-40B4-BE49-F238E27FC236}">
                <a16:creationId xmlns:a16="http://schemas.microsoft.com/office/drawing/2014/main" id="{D41F4095-EB3F-40D2-906B-D8D35C74F229}"/>
              </a:ext>
            </a:extLst>
          </p:cNvPr>
          <p:cNvSpPr/>
          <p:nvPr/>
        </p:nvSpPr>
        <p:spPr>
          <a:xfrm>
            <a:off x="2056604" y="5765536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4CEE378C-4D5D-44AA-9F76-52D735CD267E}"/>
              </a:ext>
            </a:extLst>
          </p:cNvPr>
          <p:cNvSpPr/>
          <p:nvPr/>
        </p:nvSpPr>
        <p:spPr>
          <a:xfrm>
            <a:off x="10411102" y="616923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05B4E-B2AE-42DB-B0D0-42F14E7AD72A}"/>
              </a:ext>
            </a:extLst>
          </p:cNvPr>
          <p:cNvSpPr/>
          <p:nvPr/>
        </p:nvSpPr>
        <p:spPr>
          <a:xfrm>
            <a:off x="7105650" y="5534025"/>
            <a:ext cx="133350" cy="109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FD88750F-8977-48A5-A8D0-057BE46A5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8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957387" y="535900"/>
            <a:ext cx="8277225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a-DK" altLang="en-US" sz="2000" b="1" dirty="0"/>
              <a:t>Steps to follow:</a:t>
            </a:r>
          </a:p>
          <a:p>
            <a:pPr algn="ctr">
              <a:lnSpc>
                <a:spcPct val="150000"/>
              </a:lnSpc>
              <a:defRPr/>
            </a:pPr>
            <a:endParaRPr lang="da-DK" altLang="en-US" sz="2000" dirty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Log in </a:t>
            </a:r>
            <a:r>
              <a:rPr lang="da-DK" altLang="en-US" sz="2000" dirty="0"/>
              <a:t>– as an Author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See progress</a:t>
            </a:r>
            <a:r>
              <a:rPr lang="da-DK" altLang="en-US" sz="2000" dirty="0"/>
              <a:t> – Author Dashboard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Guidelines </a:t>
            </a:r>
            <a:r>
              <a:rPr lang="da-DK" altLang="en-US" sz="2000" dirty="0"/>
              <a:t>– Submission guidelines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Authors </a:t>
            </a:r>
            <a:r>
              <a:rPr lang="da-DK" altLang="en-US" sz="2000" dirty="0"/>
              <a:t>– And Co-authors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Details </a:t>
            </a:r>
            <a:r>
              <a:rPr lang="da-DK" altLang="en-US" sz="2000" dirty="0"/>
              <a:t>– How to enter Funding and OA Agreement Information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Keywords</a:t>
            </a:r>
            <a:r>
              <a:rPr lang="da-DK" altLang="en-US" sz="2000" dirty="0"/>
              <a:t> – Add custom keywords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Documents </a:t>
            </a:r>
            <a:r>
              <a:rPr lang="da-DK" altLang="en-US" sz="2000" dirty="0"/>
              <a:t>– Choose the files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Reviewers</a:t>
            </a:r>
            <a:endParaRPr lang="da-DK" altLang="en-US" sz="2000" dirty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Letter </a:t>
            </a:r>
            <a:r>
              <a:rPr lang="da-DK" altLang="en-US" sz="2000" dirty="0"/>
              <a:t>– Cover letter and accompanying information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da-DK" altLang="en-US" sz="2000" b="1" dirty="0"/>
              <a:t>Send </a:t>
            </a:r>
            <a:r>
              <a:rPr lang="da-DK" altLang="en-US" sz="2000" dirty="0"/>
              <a:t>– Submit your manuscript</a:t>
            </a:r>
          </a:p>
          <a:p>
            <a:pPr algn="ctr">
              <a:defRPr/>
            </a:pPr>
            <a:endParaRPr lang="da-DK" altLang="en-US" sz="2000" dirty="0"/>
          </a:p>
          <a:p>
            <a:pPr algn="ctr">
              <a:defRPr/>
            </a:pPr>
            <a:r>
              <a:rPr lang="da-DK" altLang="en-US" sz="2000" dirty="0"/>
              <a:t> 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2E2CF-EF1A-49A4-88EA-1FE92099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2</a:t>
            </a:fld>
            <a:r>
              <a:rPr lang="en-US" dirty="0"/>
              <a:t>/16</a:t>
            </a:r>
          </a:p>
        </p:txBody>
      </p:sp>
      <p:pic>
        <p:nvPicPr>
          <p:cNvPr id="4" name="Grafik 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E60A5A73-18EF-4BA8-96B1-1054B5C32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19288" y="1259261"/>
            <a:ext cx="2484269" cy="47412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1878094" y="1371747"/>
            <a:ext cx="2525463" cy="5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If you have an account: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        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             Log in using your Email and Password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             Click on “</a:t>
            </a:r>
            <a:r>
              <a:rPr lang="en-GB" altLang="en-US" sz="160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If you do not have an account: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             How to create a new account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6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  <a:hlinkClick r:id="rId2"/>
              </a:rPr>
              <a:t>https://manuscriptmanager.nickelled.com/author-online-submission?ngroup=link</a:t>
            </a:r>
            <a:endParaRPr lang="en-GB" altLang="en-US" sz="16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16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9" name="Rectangle 1"/>
          <p:cNvSpPr>
            <a:spLocks noChangeArrowheads="1"/>
          </p:cNvSpPr>
          <p:nvPr/>
        </p:nvSpPr>
        <p:spPr bwMode="auto">
          <a:xfrm>
            <a:off x="1919289" y="674688"/>
            <a:ext cx="4306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Log in </a:t>
            </a:r>
            <a:r>
              <a:rPr lang="da-DK" altLang="en-US" sz="2000" dirty="0">
                <a:solidFill>
                  <a:schemeClr val="tx1"/>
                </a:solidFill>
              </a:rPr>
              <a:t>– as an Author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7971C-9F45-4378-BC09-A1EB92D7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38" y="959943"/>
            <a:ext cx="3876674" cy="352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Heptagon 7">
            <a:extLst>
              <a:ext uri="{FF2B5EF4-FFF2-40B4-BE49-F238E27FC236}">
                <a16:creationId xmlns:a16="http://schemas.microsoft.com/office/drawing/2014/main" id="{0E7C5CA0-FEE8-4EF7-9877-CD0296C78B31}"/>
              </a:ext>
            </a:extLst>
          </p:cNvPr>
          <p:cNvSpPr/>
          <p:nvPr/>
        </p:nvSpPr>
        <p:spPr>
          <a:xfrm>
            <a:off x="2330548" y="1937268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5DCAAC61-B9BF-432D-9DBF-03ED0F900A51}"/>
              </a:ext>
            </a:extLst>
          </p:cNvPr>
          <p:cNvSpPr/>
          <p:nvPr/>
        </p:nvSpPr>
        <p:spPr>
          <a:xfrm>
            <a:off x="2330548" y="2699433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8" name="Heptagon 17">
            <a:extLst>
              <a:ext uri="{FF2B5EF4-FFF2-40B4-BE49-F238E27FC236}">
                <a16:creationId xmlns:a16="http://schemas.microsoft.com/office/drawing/2014/main" id="{82FCE541-FFA4-43F9-BC83-0FB02642CEEE}"/>
              </a:ext>
            </a:extLst>
          </p:cNvPr>
          <p:cNvSpPr/>
          <p:nvPr/>
        </p:nvSpPr>
        <p:spPr>
          <a:xfrm>
            <a:off x="2330549" y="4276285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22" name="Heptagon 21">
            <a:extLst>
              <a:ext uri="{FF2B5EF4-FFF2-40B4-BE49-F238E27FC236}">
                <a16:creationId xmlns:a16="http://schemas.microsoft.com/office/drawing/2014/main" id="{6EA4B4D0-8595-41F0-90A2-67BD84F41B30}"/>
              </a:ext>
            </a:extLst>
          </p:cNvPr>
          <p:cNvSpPr/>
          <p:nvPr/>
        </p:nvSpPr>
        <p:spPr>
          <a:xfrm>
            <a:off x="6096000" y="2810311"/>
            <a:ext cx="186962" cy="187319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23" name="Heptagon 22">
            <a:extLst>
              <a:ext uri="{FF2B5EF4-FFF2-40B4-BE49-F238E27FC236}">
                <a16:creationId xmlns:a16="http://schemas.microsoft.com/office/drawing/2014/main" id="{A3EE93B2-9EC0-4399-B9E0-1080E1018597}"/>
              </a:ext>
            </a:extLst>
          </p:cNvPr>
          <p:cNvSpPr/>
          <p:nvPr/>
        </p:nvSpPr>
        <p:spPr>
          <a:xfrm>
            <a:off x="7602603" y="2443377"/>
            <a:ext cx="257450" cy="256056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F83E6-068D-4FEE-96DF-DAE51347C77C}"/>
              </a:ext>
            </a:extLst>
          </p:cNvPr>
          <p:cNvSpPr/>
          <p:nvPr/>
        </p:nvSpPr>
        <p:spPr>
          <a:xfrm>
            <a:off x="5198292" y="2801702"/>
            <a:ext cx="808121" cy="18731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AE86D-3C95-4EF5-ACF4-B8587E00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3</a:t>
            </a:fld>
            <a:r>
              <a:rPr lang="en-US" dirty="0"/>
              <a:t>/16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CC506-C8E4-4825-8827-63567234B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353" y="3738329"/>
            <a:ext cx="6042519" cy="226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Heptagon 23">
            <a:extLst>
              <a:ext uri="{FF2B5EF4-FFF2-40B4-BE49-F238E27FC236}">
                <a16:creationId xmlns:a16="http://schemas.microsoft.com/office/drawing/2014/main" id="{DFE45FC0-B8D0-4201-A670-AC0E83E72500}"/>
              </a:ext>
            </a:extLst>
          </p:cNvPr>
          <p:cNvSpPr/>
          <p:nvPr/>
        </p:nvSpPr>
        <p:spPr>
          <a:xfrm>
            <a:off x="7052807" y="493386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pic>
        <p:nvPicPr>
          <p:cNvPr id="16" name="Grafik 1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C1944EF-A1CD-4A3B-8EC8-217C93DBF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2" grpId="0" animBg="1"/>
      <p:bldP spid="23" grpId="0" animBg="1"/>
      <p:bldP spid="1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7076" y="1187450"/>
            <a:ext cx="2239963" cy="4452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1954213" y="1230312"/>
            <a:ext cx="254803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on: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GB" alt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Start a new Submission</a:t>
            </a: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1954213" y="661988"/>
            <a:ext cx="3669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See progress </a:t>
            </a:r>
            <a:r>
              <a:rPr lang="da-DK" altLang="en-US" sz="2000" dirty="0">
                <a:solidFill>
                  <a:schemeClr val="tx1"/>
                </a:solidFill>
              </a:rPr>
              <a:t>– Author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F4EA0-EC46-4FC9-831C-837AFC7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187" y="2006329"/>
            <a:ext cx="6478151" cy="2815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141078B-3868-4B0D-9068-1BD57C103C77}"/>
              </a:ext>
            </a:extLst>
          </p:cNvPr>
          <p:cNvSpPr/>
          <p:nvPr/>
        </p:nvSpPr>
        <p:spPr>
          <a:xfrm>
            <a:off x="9386047" y="2805954"/>
            <a:ext cx="439270" cy="3227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94A22-5B44-4BBB-84A7-AAA5A747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4</a:t>
            </a:fld>
            <a:r>
              <a:rPr lang="en-US" dirty="0"/>
              <a:t>/16</a:t>
            </a:r>
          </a:p>
        </p:txBody>
      </p:sp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93ED236-E275-4940-BAE3-96275BA58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9301" y="5432424"/>
            <a:ext cx="8302625" cy="1196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2148469" y="5391150"/>
            <a:ext cx="8124825" cy="11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Confirm you have read the Guidelines pertinent to the Journal to which you are submitting.</a:t>
            </a:r>
            <a:endParaRPr lang="en-GB" alt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GB" alt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Click on “</a:t>
            </a:r>
            <a:r>
              <a:rPr lang="en-GB" altLang="en-US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Continue to next section</a:t>
            </a:r>
            <a:r>
              <a:rPr lang="en-GB" alt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954214" y="661988"/>
            <a:ext cx="3829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Guidelines</a:t>
            </a:r>
            <a:r>
              <a:rPr lang="da-DK" altLang="en-US" sz="2000" dirty="0">
                <a:solidFill>
                  <a:schemeClr val="tx1"/>
                </a:solidFill>
              </a:rPr>
              <a:t> – Submission guidelines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74C11-8FF0-4F92-B157-B639AFDA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89" y="1062098"/>
            <a:ext cx="7011048" cy="4248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Heptagon 11">
            <a:extLst>
              <a:ext uri="{FF2B5EF4-FFF2-40B4-BE49-F238E27FC236}">
                <a16:creationId xmlns:a16="http://schemas.microsoft.com/office/drawing/2014/main" id="{A10824E5-F112-4602-81B3-43F4238EA319}"/>
              </a:ext>
            </a:extLst>
          </p:cNvPr>
          <p:cNvSpPr/>
          <p:nvPr/>
        </p:nvSpPr>
        <p:spPr>
          <a:xfrm>
            <a:off x="2148469" y="5554224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E0C8D34F-8C26-4BF4-94CB-28633212B09D}"/>
              </a:ext>
            </a:extLst>
          </p:cNvPr>
          <p:cNvSpPr/>
          <p:nvPr/>
        </p:nvSpPr>
        <p:spPr>
          <a:xfrm>
            <a:off x="2143065" y="6030911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7B1C915C-ECCF-43C9-98B7-FB94463B32FD}"/>
              </a:ext>
            </a:extLst>
          </p:cNvPr>
          <p:cNvSpPr/>
          <p:nvPr/>
        </p:nvSpPr>
        <p:spPr>
          <a:xfrm>
            <a:off x="2854796" y="4542725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24191734-99B4-48C2-8A2D-1E567FF86DD8}"/>
              </a:ext>
            </a:extLst>
          </p:cNvPr>
          <p:cNvSpPr/>
          <p:nvPr/>
        </p:nvSpPr>
        <p:spPr>
          <a:xfrm>
            <a:off x="7955713" y="4647157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8E4B978B-8E0D-4BE8-ABDF-D4B49EA76FDF}"/>
              </a:ext>
            </a:extLst>
          </p:cNvPr>
          <p:cNvSpPr/>
          <p:nvPr/>
        </p:nvSpPr>
        <p:spPr>
          <a:xfrm rot="16200000">
            <a:off x="2866767" y="4288427"/>
            <a:ext cx="241662" cy="165335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2339 w 21600"/>
              <a:gd name="connsiteY9" fmla="*/ 7364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1747 w 24875"/>
              <a:gd name="connsiteY0" fmla="*/ 0 h 21600"/>
              <a:gd name="connsiteX1" fmla="*/ 9958 w 24875"/>
              <a:gd name="connsiteY1" fmla="*/ 4976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740 w 24875"/>
              <a:gd name="connsiteY7" fmla="*/ 12485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8651 w 21779"/>
              <a:gd name="connsiteY0" fmla="*/ 0 h 21600"/>
              <a:gd name="connsiteX1" fmla="*/ 4382 w 21779"/>
              <a:gd name="connsiteY1" fmla="*/ 5667 h 21600"/>
              <a:gd name="connsiteX2" fmla="*/ 6301 w 21779"/>
              <a:gd name="connsiteY2" fmla="*/ 7594 h 21600"/>
              <a:gd name="connsiteX3" fmla="*/ 8921 w 21779"/>
              <a:gd name="connsiteY3" fmla="*/ 11001 h 21600"/>
              <a:gd name="connsiteX4" fmla="*/ 12331 w 21779"/>
              <a:gd name="connsiteY4" fmla="*/ 14089 h 21600"/>
              <a:gd name="connsiteX5" fmla="*/ 21779 w 21779"/>
              <a:gd name="connsiteY5" fmla="*/ 21600 h 21600"/>
              <a:gd name="connsiteX6" fmla="*/ 10457 w 21779"/>
              <a:gd name="connsiteY6" fmla="*/ 14776 h 21600"/>
              <a:gd name="connsiteX7" fmla="*/ 8644 w 21779"/>
              <a:gd name="connsiteY7" fmla="*/ 12485 h 21600"/>
              <a:gd name="connsiteX8" fmla="*/ 4316 w 21779"/>
              <a:gd name="connsiteY8" fmla="*/ 9564 h 21600"/>
              <a:gd name="connsiteX9" fmla="*/ 0 w 21779"/>
              <a:gd name="connsiteY9" fmla="*/ 5516 h 21600"/>
              <a:gd name="connsiteX10" fmla="*/ 179 w 21779"/>
              <a:gd name="connsiteY10" fmla="*/ 3890 h 21600"/>
              <a:gd name="connsiteX11" fmla="*/ 8651 w 21779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2669 w 23991"/>
              <a:gd name="connsiteY6" fmla="*/ 14776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893 w 23991"/>
              <a:gd name="connsiteY10" fmla="*/ 340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121 w 23991"/>
              <a:gd name="connsiteY10" fmla="*/ 316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985 w 23991"/>
              <a:gd name="connsiteY2" fmla="*/ 8009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91" h="21600">
                <a:moveTo>
                  <a:pt x="10863" y="0"/>
                </a:moveTo>
                <a:lnTo>
                  <a:pt x="5041" y="5619"/>
                </a:lnTo>
                <a:cubicBezTo>
                  <a:pt x="5079" y="6422"/>
                  <a:pt x="6947" y="7206"/>
                  <a:pt x="6985" y="8009"/>
                </a:cubicBezTo>
                <a:lnTo>
                  <a:pt x="10507" y="10890"/>
                </a:lnTo>
                <a:lnTo>
                  <a:pt x="14543" y="14089"/>
                </a:lnTo>
                <a:lnTo>
                  <a:pt x="23991" y="21600"/>
                </a:lnTo>
                <a:lnTo>
                  <a:pt x="13296" y="14315"/>
                </a:lnTo>
                <a:lnTo>
                  <a:pt x="10856" y="12485"/>
                </a:lnTo>
                <a:lnTo>
                  <a:pt x="6528" y="9564"/>
                </a:lnTo>
                <a:lnTo>
                  <a:pt x="0" y="5164"/>
                </a:lnTo>
                <a:cubicBezTo>
                  <a:pt x="60" y="4622"/>
                  <a:pt x="4012" y="3355"/>
                  <a:pt x="4072" y="2813"/>
                </a:cubicBezTo>
                <a:lnTo>
                  <a:pt x="1086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32F94-7119-40D8-9FC5-AF29C9F4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5</a:t>
            </a:fld>
            <a:r>
              <a:rPr lang="en-US" dirty="0"/>
              <a:t>/16</a:t>
            </a:r>
          </a:p>
        </p:txBody>
      </p:sp>
      <p:pic>
        <p:nvPicPr>
          <p:cNvPr id="14" name="Grafik 1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96D1E918-C078-4ECF-A59D-EA0381A80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1954213" y="661988"/>
            <a:ext cx="2880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chemeClr val="tx1"/>
                </a:solidFill>
              </a:rPr>
              <a:t>Authors</a:t>
            </a:r>
            <a:r>
              <a:rPr lang="da-DK" altLang="en-US" sz="2000" dirty="0">
                <a:solidFill>
                  <a:schemeClr val="tx1"/>
                </a:solidFill>
              </a:rPr>
              <a:t> – And Co-authors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A2F112-E86B-4384-80A4-0D2E37ED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55" y="1140567"/>
            <a:ext cx="6729913" cy="4881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2DB9E3-0CB6-4093-9FD0-A2AC076E1D39}"/>
              </a:ext>
            </a:extLst>
          </p:cNvPr>
          <p:cNvSpPr/>
          <p:nvPr/>
        </p:nvSpPr>
        <p:spPr>
          <a:xfrm>
            <a:off x="1954213" y="1375861"/>
            <a:ext cx="2346493" cy="4646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78D64B-A2AC-4561-A8F0-AA7D401E92D2}"/>
              </a:ext>
            </a:extLst>
          </p:cNvPr>
          <p:cNvSpPr txBox="1">
            <a:spLocks/>
          </p:cNvSpPr>
          <p:nvPr/>
        </p:nvSpPr>
        <p:spPr bwMode="auto">
          <a:xfrm>
            <a:off x="1954213" y="1172969"/>
            <a:ext cx="2447261" cy="43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Add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co-authors one-at-a-time by first entering the co-authors’ email addresses: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co-author is already </a:t>
            </a:r>
            <a:r>
              <a:rPr lang="en-GB" alt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database</a:t>
            </a: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he/she will appear in the list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co-author is </a:t>
            </a:r>
            <a:r>
              <a:rPr lang="en-GB" alt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already the database</a:t>
            </a: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submitting author must </a:t>
            </a:r>
            <a:b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co-author’s</a:t>
            </a:r>
            <a:b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Click on “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Add Author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 </a:t>
            </a:r>
            <a:endParaRPr lang="en-GB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1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Check the box when completed</a:t>
            </a:r>
          </a:p>
          <a:p>
            <a:pPr>
              <a:lnSpc>
                <a:spcPct val="90000"/>
              </a:lnSpc>
              <a:buNone/>
            </a:pPr>
            <a:b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“</a:t>
            </a:r>
            <a:r>
              <a:rPr lang="en-GB" alt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Save and Continue</a:t>
            </a: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564D6-99D5-4976-936A-5FAE57A53BB0}"/>
              </a:ext>
            </a:extLst>
          </p:cNvPr>
          <p:cNvSpPr txBox="1"/>
          <p:nvPr/>
        </p:nvSpPr>
        <p:spPr>
          <a:xfrm>
            <a:off x="5011270" y="3413918"/>
            <a:ext cx="2886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a.lorenz@karger.com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2E1EA51A-929A-4CF6-ADDE-EA585429958F}"/>
              </a:ext>
            </a:extLst>
          </p:cNvPr>
          <p:cNvSpPr/>
          <p:nvPr/>
        </p:nvSpPr>
        <p:spPr>
          <a:xfrm>
            <a:off x="2022605" y="146870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D067BD9E-48CA-4904-B9B2-20E7DBA47525}"/>
              </a:ext>
            </a:extLst>
          </p:cNvPr>
          <p:cNvSpPr/>
          <p:nvPr/>
        </p:nvSpPr>
        <p:spPr>
          <a:xfrm>
            <a:off x="2022605" y="3917411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66361643-E6F2-4A11-9DF9-798DF3ED6E85}"/>
              </a:ext>
            </a:extLst>
          </p:cNvPr>
          <p:cNvSpPr/>
          <p:nvPr/>
        </p:nvSpPr>
        <p:spPr>
          <a:xfrm rot="16200000">
            <a:off x="4973107" y="5166968"/>
            <a:ext cx="241662" cy="165335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6683 w 21600"/>
              <a:gd name="connsiteY1" fmla="*/ 4976 h 21600"/>
              <a:gd name="connsiteX2" fmla="*/ 7849 w 21600"/>
              <a:gd name="connsiteY2" fmla="*/ 7145 h 21600"/>
              <a:gd name="connsiteX3" fmla="*/ 10335 w 21600"/>
              <a:gd name="connsiteY3" fmla="*/ 11073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2339 w 21600"/>
              <a:gd name="connsiteY9" fmla="*/ 7364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1747 w 24875"/>
              <a:gd name="connsiteY0" fmla="*/ 0 h 21600"/>
              <a:gd name="connsiteX1" fmla="*/ 9958 w 24875"/>
              <a:gd name="connsiteY1" fmla="*/ 4976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11124 w 24875"/>
              <a:gd name="connsiteY2" fmla="*/ 7145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5497 w 24875"/>
              <a:gd name="connsiteY7" fmla="*/ 13987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8297 w 24875"/>
              <a:gd name="connsiteY8" fmla="*/ 9705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8042 w 24875"/>
              <a:gd name="connsiteY4" fmla="*/ 12877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3610 w 24875"/>
              <a:gd name="connsiteY3" fmla="*/ 11073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6004 w 24875"/>
              <a:gd name="connsiteY4" fmla="*/ 13638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287 w 24875"/>
              <a:gd name="connsiteY6" fmla="*/ 14915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516 w 24875"/>
              <a:gd name="connsiteY7" fmla="*/ 13354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11747 w 24875"/>
              <a:gd name="connsiteY0" fmla="*/ 0 h 21600"/>
              <a:gd name="connsiteX1" fmla="*/ 7478 w 24875"/>
              <a:gd name="connsiteY1" fmla="*/ 5667 h 21600"/>
              <a:gd name="connsiteX2" fmla="*/ 9397 w 24875"/>
              <a:gd name="connsiteY2" fmla="*/ 7594 h 21600"/>
              <a:gd name="connsiteX3" fmla="*/ 12017 w 24875"/>
              <a:gd name="connsiteY3" fmla="*/ 11001 h 21600"/>
              <a:gd name="connsiteX4" fmla="*/ 15427 w 24875"/>
              <a:gd name="connsiteY4" fmla="*/ 14089 h 21600"/>
              <a:gd name="connsiteX5" fmla="*/ 24875 w 24875"/>
              <a:gd name="connsiteY5" fmla="*/ 21600 h 21600"/>
              <a:gd name="connsiteX6" fmla="*/ 13553 w 24875"/>
              <a:gd name="connsiteY6" fmla="*/ 14776 h 21600"/>
              <a:gd name="connsiteX7" fmla="*/ 11740 w 24875"/>
              <a:gd name="connsiteY7" fmla="*/ 12485 h 21600"/>
              <a:gd name="connsiteX8" fmla="*/ 7412 w 24875"/>
              <a:gd name="connsiteY8" fmla="*/ 9564 h 21600"/>
              <a:gd name="connsiteX9" fmla="*/ 0 w 24875"/>
              <a:gd name="connsiteY9" fmla="*/ 5024 h 21600"/>
              <a:gd name="connsiteX10" fmla="*/ 3275 w 24875"/>
              <a:gd name="connsiteY10" fmla="*/ 3890 h 21600"/>
              <a:gd name="connsiteX11" fmla="*/ 11747 w 24875"/>
              <a:gd name="connsiteY11" fmla="*/ 0 h 21600"/>
              <a:gd name="connsiteX0" fmla="*/ 8651 w 21779"/>
              <a:gd name="connsiteY0" fmla="*/ 0 h 21600"/>
              <a:gd name="connsiteX1" fmla="*/ 4382 w 21779"/>
              <a:gd name="connsiteY1" fmla="*/ 5667 h 21600"/>
              <a:gd name="connsiteX2" fmla="*/ 6301 w 21779"/>
              <a:gd name="connsiteY2" fmla="*/ 7594 h 21600"/>
              <a:gd name="connsiteX3" fmla="*/ 8921 w 21779"/>
              <a:gd name="connsiteY3" fmla="*/ 11001 h 21600"/>
              <a:gd name="connsiteX4" fmla="*/ 12331 w 21779"/>
              <a:gd name="connsiteY4" fmla="*/ 14089 h 21600"/>
              <a:gd name="connsiteX5" fmla="*/ 21779 w 21779"/>
              <a:gd name="connsiteY5" fmla="*/ 21600 h 21600"/>
              <a:gd name="connsiteX6" fmla="*/ 10457 w 21779"/>
              <a:gd name="connsiteY6" fmla="*/ 14776 h 21600"/>
              <a:gd name="connsiteX7" fmla="*/ 8644 w 21779"/>
              <a:gd name="connsiteY7" fmla="*/ 12485 h 21600"/>
              <a:gd name="connsiteX8" fmla="*/ 4316 w 21779"/>
              <a:gd name="connsiteY8" fmla="*/ 9564 h 21600"/>
              <a:gd name="connsiteX9" fmla="*/ 0 w 21779"/>
              <a:gd name="connsiteY9" fmla="*/ 5516 h 21600"/>
              <a:gd name="connsiteX10" fmla="*/ 179 w 21779"/>
              <a:gd name="connsiteY10" fmla="*/ 3890 h 21600"/>
              <a:gd name="connsiteX11" fmla="*/ 8651 w 21779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2669 w 23991"/>
              <a:gd name="connsiteY6" fmla="*/ 14776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8513 w 23991"/>
              <a:gd name="connsiteY2" fmla="*/ 7594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6594 w 23991"/>
              <a:gd name="connsiteY1" fmla="*/ 5667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1133 w 23991"/>
              <a:gd name="connsiteY3" fmla="*/ 11001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4214 w 23991"/>
              <a:gd name="connsiteY1" fmla="*/ 5816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391 w 23991"/>
              <a:gd name="connsiteY10" fmla="*/ 3890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2893 w 23991"/>
              <a:gd name="connsiteY10" fmla="*/ 340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121 w 23991"/>
              <a:gd name="connsiteY10" fmla="*/ 3166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709 w 23991"/>
              <a:gd name="connsiteY2" fmla="*/ 8075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  <a:gd name="connsiteX0" fmla="*/ 10863 w 23991"/>
              <a:gd name="connsiteY0" fmla="*/ 0 h 21600"/>
              <a:gd name="connsiteX1" fmla="*/ 5041 w 23991"/>
              <a:gd name="connsiteY1" fmla="*/ 5619 h 21600"/>
              <a:gd name="connsiteX2" fmla="*/ 6985 w 23991"/>
              <a:gd name="connsiteY2" fmla="*/ 8009 h 21600"/>
              <a:gd name="connsiteX3" fmla="*/ 10507 w 23991"/>
              <a:gd name="connsiteY3" fmla="*/ 10890 h 21600"/>
              <a:gd name="connsiteX4" fmla="*/ 14543 w 23991"/>
              <a:gd name="connsiteY4" fmla="*/ 14089 h 21600"/>
              <a:gd name="connsiteX5" fmla="*/ 23991 w 23991"/>
              <a:gd name="connsiteY5" fmla="*/ 21600 h 21600"/>
              <a:gd name="connsiteX6" fmla="*/ 13296 w 23991"/>
              <a:gd name="connsiteY6" fmla="*/ 14315 h 21600"/>
              <a:gd name="connsiteX7" fmla="*/ 10856 w 23991"/>
              <a:gd name="connsiteY7" fmla="*/ 12485 h 21600"/>
              <a:gd name="connsiteX8" fmla="*/ 6528 w 23991"/>
              <a:gd name="connsiteY8" fmla="*/ 9564 h 21600"/>
              <a:gd name="connsiteX9" fmla="*/ 0 w 23991"/>
              <a:gd name="connsiteY9" fmla="*/ 5164 h 21600"/>
              <a:gd name="connsiteX10" fmla="*/ 4072 w 23991"/>
              <a:gd name="connsiteY10" fmla="*/ 2813 h 21600"/>
              <a:gd name="connsiteX11" fmla="*/ 10863 w 23991"/>
              <a:gd name="connsiteY11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91" h="21600">
                <a:moveTo>
                  <a:pt x="10863" y="0"/>
                </a:moveTo>
                <a:lnTo>
                  <a:pt x="5041" y="5619"/>
                </a:lnTo>
                <a:cubicBezTo>
                  <a:pt x="5079" y="6422"/>
                  <a:pt x="6947" y="7206"/>
                  <a:pt x="6985" y="8009"/>
                </a:cubicBezTo>
                <a:lnTo>
                  <a:pt x="10507" y="10890"/>
                </a:lnTo>
                <a:lnTo>
                  <a:pt x="14543" y="14089"/>
                </a:lnTo>
                <a:lnTo>
                  <a:pt x="23991" y="21600"/>
                </a:lnTo>
                <a:lnTo>
                  <a:pt x="13296" y="14315"/>
                </a:lnTo>
                <a:lnTo>
                  <a:pt x="10856" y="12485"/>
                </a:lnTo>
                <a:lnTo>
                  <a:pt x="6528" y="9564"/>
                </a:lnTo>
                <a:lnTo>
                  <a:pt x="0" y="5164"/>
                </a:lnTo>
                <a:cubicBezTo>
                  <a:pt x="60" y="4622"/>
                  <a:pt x="4012" y="3355"/>
                  <a:pt x="4072" y="2813"/>
                </a:cubicBezTo>
                <a:lnTo>
                  <a:pt x="1086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Heptagon 19">
            <a:extLst>
              <a:ext uri="{FF2B5EF4-FFF2-40B4-BE49-F238E27FC236}">
                <a16:creationId xmlns:a16="http://schemas.microsoft.com/office/drawing/2014/main" id="{3B336764-84CD-4A6A-9C03-52398A4C9498}"/>
              </a:ext>
            </a:extLst>
          </p:cNvPr>
          <p:cNvSpPr/>
          <p:nvPr/>
        </p:nvSpPr>
        <p:spPr>
          <a:xfrm>
            <a:off x="2022606" y="4355298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21" name="Heptagon 20">
            <a:extLst>
              <a:ext uri="{FF2B5EF4-FFF2-40B4-BE49-F238E27FC236}">
                <a16:creationId xmlns:a16="http://schemas.microsoft.com/office/drawing/2014/main" id="{3E4ECD03-CB12-48C8-BA63-33F85B98DC12}"/>
              </a:ext>
            </a:extLst>
          </p:cNvPr>
          <p:cNvSpPr/>
          <p:nvPr/>
        </p:nvSpPr>
        <p:spPr>
          <a:xfrm>
            <a:off x="6857905" y="3163056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22" name="Heptagon 21">
            <a:extLst>
              <a:ext uri="{FF2B5EF4-FFF2-40B4-BE49-F238E27FC236}">
                <a16:creationId xmlns:a16="http://schemas.microsoft.com/office/drawing/2014/main" id="{0467D83F-695A-45C4-9E03-1F036D855A68}"/>
              </a:ext>
            </a:extLst>
          </p:cNvPr>
          <p:cNvSpPr/>
          <p:nvPr/>
        </p:nvSpPr>
        <p:spPr>
          <a:xfrm>
            <a:off x="5721994" y="3736050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23" name="Heptagon 22">
            <a:extLst>
              <a:ext uri="{FF2B5EF4-FFF2-40B4-BE49-F238E27FC236}">
                <a16:creationId xmlns:a16="http://schemas.microsoft.com/office/drawing/2014/main" id="{D6798B4C-7125-48C6-917B-FE62F0AF5BDE}"/>
              </a:ext>
            </a:extLst>
          </p:cNvPr>
          <p:cNvSpPr/>
          <p:nvPr/>
        </p:nvSpPr>
        <p:spPr>
          <a:xfrm>
            <a:off x="4961137" y="5448936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24" name="Heptagon 23">
            <a:extLst>
              <a:ext uri="{FF2B5EF4-FFF2-40B4-BE49-F238E27FC236}">
                <a16:creationId xmlns:a16="http://schemas.microsoft.com/office/drawing/2014/main" id="{8C06DEAF-8BDD-4B5B-A4F7-C529D59BF4AA}"/>
              </a:ext>
            </a:extLst>
          </p:cNvPr>
          <p:cNvSpPr/>
          <p:nvPr/>
        </p:nvSpPr>
        <p:spPr>
          <a:xfrm>
            <a:off x="1990576" y="5128804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7BF6FC3E-1C88-4F8D-AB5B-79AB1CA37BD7}"/>
              </a:ext>
            </a:extLst>
          </p:cNvPr>
          <p:cNvSpPr/>
          <p:nvPr/>
        </p:nvSpPr>
        <p:spPr>
          <a:xfrm>
            <a:off x="10617866" y="5244398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40F37-DE34-46E6-83A5-407C4429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6</a:t>
            </a:fld>
            <a:r>
              <a:rPr lang="en-US" dirty="0"/>
              <a:t>/16</a:t>
            </a:r>
          </a:p>
        </p:txBody>
      </p:sp>
      <p:pic>
        <p:nvPicPr>
          <p:cNvPr id="19" name="Grafik 1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D0875A38-FC35-4904-A3BB-300AA36BA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60563" y="1228726"/>
            <a:ext cx="2057400" cy="4679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1954212" y="1392380"/>
            <a:ext cx="206375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Select the appropriate</a:t>
            </a:r>
            <a:r>
              <a:rPr lang="en-GB" altLang="en-US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Section </a:t>
            </a:r>
            <a:r>
              <a:rPr lang="en-GB" altLang="en-US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journal for your manuscript: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GB" altLang="en-US" sz="1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Open the drop-down menu and select the section most suited to your submission. This may well be None.</a:t>
            </a:r>
            <a:endParaRPr lang="en-GB" altLang="en-US" sz="1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GB" altLang="en-US" sz="1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Make sure to select the right </a:t>
            </a:r>
            <a:r>
              <a:rPr lang="en-GB" altLang="en-US" sz="16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Manuscript type </a:t>
            </a:r>
            <a:r>
              <a:rPr lang="en-GB" alt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by opening the drop-down menu</a:t>
            </a:r>
          </a:p>
          <a:p>
            <a:pPr marL="285750" lvl="0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GB" altLang="en-US" sz="1400" i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Please check the journal’s Guidelines for more information</a:t>
            </a:r>
            <a:endParaRPr lang="en-GB" altLang="en-US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1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954214" y="661988"/>
            <a:ext cx="7539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Details</a:t>
            </a:r>
            <a:r>
              <a:rPr lang="en-US" altLang="en-US" sz="2000" dirty="0">
                <a:solidFill>
                  <a:schemeClr val="tx1"/>
                </a:solidFill>
              </a:rPr>
              <a:t> – How to enter Manuscript Information</a:t>
            </a:r>
            <a:endParaRPr lang="en-US" altLang="en-US" sz="2000" u="sng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65634-D5A8-4E7B-9179-AA18D9CB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97" y="1151872"/>
            <a:ext cx="5763079" cy="5160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C0736C-02D7-4425-BFE9-06CA3CA3858A}"/>
              </a:ext>
            </a:extLst>
          </p:cNvPr>
          <p:cNvSpPr/>
          <p:nvPr/>
        </p:nvSpPr>
        <p:spPr>
          <a:xfrm>
            <a:off x="4814047" y="4840814"/>
            <a:ext cx="824753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6952DBE-DC33-445E-972C-EE445071DCB7}"/>
              </a:ext>
            </a:extLst>
          </p:cNvPr>
          <p:cNvSpPr/>
          <p:nvPr/>
        </p:nvSpPr>
        <p:spPr>
          <a:xfrm rot="9142592">
            <a:off x="10248149" y="4892549"/>
            <a:ext cx="657953" cy="15663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16654-8756-4223-AD5E-528DED6BE4E6}"/>
              </a:ext>
            </a:extLst>
          </p:cNvPr>
          <p:cNvSpPr/>
          <p:nvPr/>
        </p:nvSpPr>
        <p:spPr>
          <a:xfrm>
            <a:off x="4814047" y="5412938"/>
            <a:ext cx="1129553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F0C8D2-5CE6-4650-A6F2-6C2E7A0F95E7}"/>
              </a:ext>
            </a:extLst>
          </p:cNvPr>
          <p:cNvSpPr/>
          <p:nvPr/>
        </p:nvSpPr>
        <p:spPr>
          <a:xfrm rot="9142592">
            <a:off x="10248150" y="5453545"/>
            <a:ext cx="657953" cy="15663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2610-DAA3-435D-BC10-60AEBCB1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7/16</a:t>
            </a:r>
          </a:p>
        </p:txBody>
      </p:sp>
      <p:pic>
        <p:nvPicPr>
          <p:cNvPr id="11" name="Grafik 10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E56B3F1A-1D42-4CA2-A5F7-8451C39AB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  <p:sp>
        <p:nvSpPr>
          <p:cNvPr id="13" name="Heptagon 15">
            <a:extLst>
              <a:ext uri="{FF2B5EF4-FFF2-40B4-BE49-F238E27FC236}">
                <a16:creationId xmlns:a16="http://schemas.microsoft.com/office/drawing/2014/main" id="{BF94CDB2-ED9C-4B26-A89B-820C6CE559B6}"/>
              </a:ext>
            </a:extLst>
          </p:cNvPr>
          <p:cNvSpPr/>
          <p:nvPr/>
        </p:nvSpPr>
        <p:spPr>
          <a:xfrm>
            <a:off x="2022605" y="146870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4" name="Heptagon 15">
            <a:extLst>
              <a:ext uri="{FF2B5EF4-FFF2-40B4-BE49-F238E27FC236}">
                <a16:creationId xmlns:a16="http://schemas.microsoft.com/office/drawing/2014/main" id="{218ACEC0-4D2B-44FF-B51D-D0D2787B17F1}"/>
              </a:ext>
            </a:extLst>
          </p:cNvPr>
          <p:cNvSpPr/>
          <p:nvPr/>
        </p:nvSpPr>
        <p:spPr>
          <a:xfrm>
            <a:off x="5745150" y="4738545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5" name="Heptagon 16">
            <a:extLst>
              <a:ext uri="{FF2B5EF4-FFF2-40B4-BE49-F238E27FC236}">
                <a16:creationId xmlns:a16="http://schemas.microsoft.com/office/drawing/2014/main" id="{812537F1-BC59-49D5-9BB1-4EC6D5CDF171}"/>
              </a:ext>
            </a:extLst>
          </p:cNvPr>
          <p:cNvSpPr/>
          <p:nvPr/>
        </p:nvSpPr>
        <p:spPr>
          <a:xfrm>
            <a:off x="2022605" y="3732355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6" name="Heptagon 16">
            <a:extLst>
              <a:ext uri="{FF2B5EF4-FFF2-40B4-BE49-F238E27FC236}">
                <a16:creationId xmlns:a16="http://schemas.microsoft.com/office/drawing/2014/main" id="{EF23BC57-EF7D-4DA4-A031-2035D6B58D26}"/>
              </a:ext>
            </a:extLst>
          </p:cNvPr>
          <p:cNvSpPr/>
          <p:nvPr/>
        </p:nvSpPr>
        <p:spPr>
          <a:xfrm>
            <a:off x="6063097" y="5382176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19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2DFF78-3671-4E2C-836E-55CAE36A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8</a:t>
            </a:fld>
            <a:r>
              <a:rPr lang="en-US" dirty="0"/>
              <a:t>/16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D660104-48AC-4CB2-A73D-D713A16E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661988"/>
            <a:ext cx="7539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Details</a:t>
            </a:r>
            <a:r>
              <a:rPr lang="en-US" altLang="en-US" sz="2000" dirty="0">
                <a:solidFill>
                  <a:schemeClr val="tx1"/>
                </a:solidFill>
              </a:rPr>
              <a:t> – Enter funding information</a:t>
            </a:r>
            <a:endParaRPr lang="en-US" altLang="en-US" sz="2000" u="sng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08511-2EF9-4F1E-96BF-0157E22E6E17}"/>
              </a:ext>
            </a:extLst>
          </p:cNvPr>
          <p:cNvSpPr/>
          <p:nvPr/>
        </p:nvSpPr>
        <p:spPr>
          <a:xfrm>
            <a:off x="1954214" y="1273569"/>
            <a:ext cx="2057400" cy="4679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AD01EF-42CB-49C9-AB4D-EA665DA8A4F7}"/>
              </a:ext>
            </a:extLst>
          </p:cNvPr>
          <p:cNvSpPr txBox="1">
            <a:spLocks/>
          </p:cNvSpPr>
          <p:nvPr/>
        </p:nvSpPr>
        <p:spPr bwMode="auto">
          <a:xfrm>
            <a:off x="1947863" y="1676400"/>
            <a:ext cx="2063751" cy="42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You will be asked to select your funding body or </a:t>
            </a:r>
            <a:r>
              <a:rPr lang="en-GB" altLang="en-US" sz="16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state None here</a:t>
            </a:r>
            <a:endParaRPr lang="en-GB" altLang="en-US" sz="1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GB" altLang="en-US" sz="1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400" i="1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400" i="1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i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If you choose the option ‘other’ please provide further information in this field.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3A965C-3C68-4DEE-9790-DCEF0225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23" y="1610315"/>
            <a:ext cx="7173513" cy="27144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6C11EF-83ED-4C6C-99A4-0BF8B63D2FFA}"/>
              </a:ext>
            </a:extLst>
          </p:cNvPr>
          <p:cNvSpPr/>
          <p:nvPr/>
        </p:nvSpPr>
        <p:spPr>
          <a:xfrm>
            <a:off x="4269524" y="1687712"/>
            <a:ext cx="1071848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9AD7A1AE-FB0E-4537-B6C0-4003444E8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2DFF78-3671-4E2C-836E-55CAE36A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A2BF-C31B-49C0-BB30-C8653D8ECBAB}" type="slidenum">
              <a:rPr lang="en-US" smtClean="0"/>
              <a:t>9</a:t>
            </a:fld>
            <a:r>
              <a:rPr lang="en-US" dirty="0"/>
              <a:t>/16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D660104-48AC-4CB2-A73D-D713A16E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661988"/>
            <a:ext cx="7539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Details</a:t>
            </a:r>
            <a:r>
              <a:rPr lang="en-US" altLang="en-US" sz="2000" dirty="0">
                <a:solidFill>
                  <a:schemeClr val="tx1"/>
                </a:solidFill>
              </a:rPr>
              <a:t> – Open Access Agreements</a:t>
            </a:r>
            <a:endParaRPr lang="en-US" altLang="en-US" sz="2000" u="sng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08511-2EF9-4F1E-96BF-0157E22E6E17}"/>
              </a:ext>
            </a:extLst>
          </p:cNvPr>
          <p:cNvSpPr/>
          <p:nvPr/>
        </p:nvSpPr>
        <p:spPr>
          <a:xfrm>
            <a:off x="1960565" y="1273569"/>
            <a:ext cx="2057400" cy="5265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AD01EF-42CB-49C9-AB4D-EA665DA8A4F7}"/>
              </a:ext>
            </a:extLst>
          </p:cNvPr>
          <p:cNvSpPr txBox="1">
            <a:spLocks/>
          </p:cNvSpPr>
          <p:nvPr/>
        </p:nvSpPr>
        <p:spPr bwMode="auto">
          <a:xfrm>
            <a:off x="1954214" y="1274374"/>
            <a:ext cx="2063751" cy="46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843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2535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You will be asked to specify whether your institute has an Open Access Agreement with Karger.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All entries will be checked and verified upon acceptance of the paper</a:t>
            </a:r>
            <a:endParaRPr lang="en-GB" altLang="en-US" sz="14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GB" altLang="en-US" sz="1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en-US" altLang="en-US" sz="1400" i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For information regarding the Open Access Agreements you can follow the link in the submission field. See print screen on next slide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4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If the agreement comes with a specific voucher, please provide details here</a:t>
            </a:r>
          </a:p>
        </p:txBody>
      </p:sp>
      <p:pic>
        <p:nvPicPr>
          <p:cNvPr id="12" name="Grafik 1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D02A491-CA13-4ABE-9D04-A403807FA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46243"/>
            <a:ext cx="1004399" cy="392669"/>
          </a:xfrm>
          <a:prstGeom prst="rect">
            <a:avLst/>
          </a:prstGeom>
        </p:spPr>
      </p:pic>
      <p:pic>
        <p:nvPicPr>
          <p:cNvPr id="1028" name="Picture 4" descr="image005">
            <a:extLst>
              <a:ext uri="{FF2B5EF4-FFF2-40B4-BE49-F238E27FC236}">
                <a16:creationId xmlns:a16="http://schemas.microsoft.com/office/drawing/2014/main" id="{DD805111-428F-47DA-83F4-1BD8E94E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75" y="1607071"/>
            <a:ext cx="5905765" cy="49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D12BCF26-947F-488C-ABEF-14D37AB13BC1}"/>
              </a:ext>
            </a:extLst>
          </p:cNvPr>
          <p:cNvSpPr/>
          <p:nvPr/>
        </p:nvSpPr>
        <p:spPr>
          <a:xfrm>
            <a:off x="4707075" y="1643359"/>
            <a:ext cx="1236525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64ADA0-EA07-4D02-83B0-128568D781C3}"/>
              </a:ext>
            </a:extLst>
          </p:cNvPr>
          <p:cNvSpPr/>
          <p:nvPr/>
        </p:nvSpPr>
        <p:spPr>
          <a:xfrm>
            <a:off x="4707075" y="5420882"/>
            <a:ext cx="1071848" cy="260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Heptagon 15">
            <a:extLst>
              <a:ext uri="{FF2B5EF4-FFF2-40B4-BE49-F238E27FC236}">
                <a16:creationId xmlns:a16="http://schemas.microsoft.com/office/drawing/2014/main" id="{34AB85F7-CECB-47A2-B8DD-818DF7D148FA}"/>
              </a:ext>
            </a:extLst>
          </p:cNvPr>
          <p:cNvSpPr/>
          <p:nvPr/>
        </p:nvSpPr>
        <p:spPr>
          <a:xfrm>
            <a:off x="2024386" y="129741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6DE45550-E22A-4138-9D08-787D452F35ED}"/>
              </a:ext>
            </a:extLst>
          </p:cNvPr>
          <p:cNvSpPr/>
          <p:nvPr/>
        </p:nvSpPr>
        <p:spPr>
          <a:xfrm>
            <a:off x="6402581" y="2794582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8A2E2AC8-73E9-4806-ABF6-F7A45F47DFBF}"/>
              </a:ext>
            </a:extLst>
          </p:cNvPr>
          <p:cNvSpPr/>
          <p:nvPr/>
        </p:nvSpPr>
        <p:spPr>
          <a:xfrm>
            <a:off x="2024386" y="4776947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8" name="Heptagon 16">
            <a:extLst>
              <a:ext uri="{FF2B5EF4-FFF2-40B4-BE49-F238E27FC236}">
                <a16:creationId xmlns:a16="http://schemas.microsoft.com/office/drawing/2014/main" id="{322936AA-4713-4D81-96F1-F3F892E10889}"/>
              </a:ext>
            </a:extLst>
          </p:cNvPr>
          <p:cNvSpPr/>
          <p:nvPr/>
        </p:nvSpPr>
        <p:spPr>
          <a:xfrm>
            <a:off x="5907538" y="5476447"/>
            <a:ext cx="215469" cy="2045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05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Vorlage_16_9_120619.pptx" id="{C012E755-F673-482E-A79B-8661D678CB7A}" vid="{AE0134C5-B7D5-4497-9BDE-BC01CBD4D4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F178CCD7D8DF4BBD4DB3AA52EB6D0D" ma:contentTypeVersion="11" ma:contentTypeDescription="Ein neues Dokument erstellen." ma:contentTypeScope="" ma:versionID="95fa135e3d343d4ebf62b5111cbfafb1">
  <xsd:schema xmlns:xsd="http://www.w3.org/2001/XMLSchema" xmlns:xs="http://www.w3.org/2001/XMLSchema" xmlns:p="http://schemas.microsoft.com/office/2006/metadata/properties" xmlns:ns3="6272806c-4b0a-47c3-ae79-89802629ea29" xmlns:ns4="07bc650b-fab0-456e-9e83-75208d73358f" targetNamespace="http://schemas.microsoft.com/office/2006/metadata/properties" ma:root="true" ma:fieldsID="213435ce387ae659d9bbde2b0bad4046" ns3:_="" ns4:_="">
    <xsd:import namespace="6272806c-4b0a-47c3-ae79-89802629ea29"/>
    <xsd:import namespace="07bc650b-fab0-456e-9e83-75208d7335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2806c-4b0a-47c3-ae79-89802629e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c650b-fab0-456e-9e83-75208d733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E71C67-46FE-4263-B506-3D7B9694D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2806c-4b0a-47c3-ae79-89802629ea29"/>
    <ds:schemaRef ds:uri="07bc650b-fab0-456e-9e83-75208d733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0F61E0-4ABC-4CF5-9948-33339D61C0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E4EBD-E6A9-41C3-AF93-202E27EDB4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Breitbild</PresentationFormat>
  <Paragraphs>166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Avenir</vt:lpstr>
      <vt:lpstr>Avenir Black</vt:lpstr>
      <vt:lpstr>Calibri</vt:lpstr>
      <vt:lpstr>Calibri Light</vt:lpstr>
      <vt:lpstr>Wingdings</vt:lpstr>
      <vt:lpstr>Office Theme</vt:lpstr>
      <vt:lpstr>1_Chapter Slides</vt:lpstr>
      <vt:lpstr>Submitting your Paper Submission to a Karger Journal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Deborah Lautenschlager</cp:lastModifiedBy>
  <cp:revision>161</cp:revision>
  <cp:lastPrinted>2019-12-17T06:34:10Z</cp:lastPrinted>
  <dcterms:created xsi:type="dcterms:W3CDTF">2017-05-18T09:39:51Z</dcterms:created>
  <dcterms:modified xsi:type="dcterms:W3CDTF">2019-12-19T09:06:40Z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0x010100A7F178CCD7D8DF4BBD4DB3AA52EB6D0D</vt:lpwstr>
  </property>
</Properties>
</file>