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handoutMasterIdLst>
    <p:handoutMasterId r:id="rId21"/>
  </p:handoutMasterIdLst>
  <p:sldIdLst>
    <p:sldId id="280" r:id="rId2"/>
    <p:sldId id="275" r:id="rId3"/>
    <p:sldId id="308" r:id="rId4"/>
    <p:sldId id="304" r:id="rId5"/>
    <p:sldId id="306" r:id="rId6"/>
    <p:sldId id="335" r:id="rId7"/>
    <p:sldId id="257" r:id="rId8"/>
    <p:sldId id="283" r:id="rId9"/>
    <p:sldId id="328" r:id="rId10"/>
    <p:sldId id="319" r:id="rId11"/>
    <p:sldId id="323" r:id="rId12"/>
    <p:sldId id="330" r:id="rId13"/>
    <p:sldId id="331" r:id="rId14"/>
    <p:sldId id="329" r:id="rId15"/>
    <p:sldId id="333" r:id="rId16"/>
    <p:sldId id="334" r:id="rId17"/>
    <p:sldId id="327" r:id="rId18"/>
    <p:sldId id="332" r:id="rId19"/>
  </p:sldIdLst>
  <p:sldSz cx="12192000" cy="6858000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09" autoAdjust="0"/>
    <p:restoredTop sz="76036" autoAdjust="0"/>
  </p:normalViewPr>
  <p:slideViewPr>
    <p:cSldViewPr snapToGrid="0">
      <p:cViewPr varScale="1">
        <p:scale>
          <a:sx n="94" d="100"/>
          <a:sy n="94" d="100"/>
        </p:scale>
        <p:origin x="4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0219A6-DD39-FB27-6D36-200C6116FB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9C1104-197C-2968-B7A8-321C1FDB59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886A76-535A-8948-A5E7-4B5FE1691C1B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44869B-DA75-B4C6-5B66-E61D9E9044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E79328-342D-4B77-484A-E5AE0CDDB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706085-33A0-274C-981F-E1FF694581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9CFDD84-6C9D-D8BA-1BE9-5B791590B7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CE1A0A-A419-F2F7-1AE2-7F1F60640B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D7B16D-2DB8-FB4E-8CFE-E71CE3CFD361}" type="datetimeFigureOut">
              <a:rPr lang="en-US"/>
              <a:pPr>
                <a:defRPr/>
              </a:pPr>
              <a:t>9/19/23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7624A95-1787-CB77-BFD1-E43D051FE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ABCCBE1-DD53-C5B8-BB44-53E8229B2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BF7F42-9CAD-7E1D-9CB5-11B1B4E4AE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876FF6-14CF-117A-9554-345E031E9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4149C5-B9CA-354D-8F32-D645309E577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7169B888-E269-8BD0-2434-C0FCFDDA2C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B7CD73F-7651-4B71-71C5-667FFD1D10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FD75E2D7-0E74-4EE1-1778-211BDEB2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942AB3-FF11-3246-BEAE-55A30BC6AF25}" type="slidenum">
              <a:rPr lang="en-US" altLang="cs-CZ" smtClean="0">
                <a:latin typeface="Calibri" panose="020F0502020204030204" pitchFamily="34" charset="0"/>
              </a:rPr>
              <a:pPr/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7508D91C-3082-9B9D-3EE8-D3A112745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1BBF0E98-F954-5128-E6AA-4C46005BA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5D8C1E6A-CD3A-D211-6A34-411500861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B45740-2B88-2C44-AA58-C87EF5FA79C0}" type="slidenum">
              <a:rPr lang="en-US" altLang="cs-CZ" smtClean="0">
                <a:latin typeface="Calibri" panose="020F0502020204030204" pitchFamily="34" charset="0"/>
              </a:rPr>
              <a:pPr/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ACAF9F0C-116F-1EB7-763C-41D75F39CE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C5F8E74B-A133-92D0-8BBF-FA626CE23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A8AB6436-0223-2DE5-7F73-FAD3E7D8B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E2B3E9-3483-9D41-8E82-A53D25CEFF5F}" type="slidenum">
              <a:rPr lang="en-US" altLang="cs-CZ" smtClean="0">
                <a:latin typeface="Calibri" panose="020F0502020204030204" pitchFamily="34" charset="0"/>
              </a:rPr>
              <a:pPr/>
              <a:t>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6A089E12-317F-3594-6EF8-D431DE409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CF0BE5C9-A5A2-A54A-17F8-179E34265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1E50A31F-7860-50DB-30A5-51B8DAD98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26408B-1339-604C-9E91-9E2F7A94A914}" type="slidenum">
              <a:rPr lang="en-US" altLang="cs-CZ" smtClean="0">
                <a:latin typeface="Calibri" panose="020F0502020204030204" pitchFamily="34" charset="0"/>
              </a:rPr>
              <a:pPr/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9CE365CD-F3F5-9248-BEF6-DC33D4D0B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A004E029-36D5-0565-DA0D-F1CF24663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5DB1BD12-A0A9-FB30-78BD-138A99321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3D8E0D-F039-F941-A597-4FFF8049A385}" type="slidenum">
              <a:rPr lang="en-US" altLang="cs-CZ" smtClean="0">
                <a:latin typeface="Calibri" panose="020F0502020204030204" pitchFamily="34" charset="0"/>
              </a:rPr>
              <a:pPr/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704A368C-D331-6DE8-5CB5-1CC1132D9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7210FBDE-4B6E-B485-B5EC-405E09FD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Kurz přináší široký teoretický základ pro studium společenských věd. První část kurzu vymezuje povahu a předmět společenských věd, jejich strukturu, pozici a epistemologii. V druhé části kurzu jsou představeny hlavní teoretické přístupy, které vymezují paradigmatickou různorodost napříč různými společenskovědními obory. </a:t>
            </a:r>
          </a:p>
          <a:p>
            <a:endParaRPr lang="cs-CZ" altLang="cs-CZ" dirty="0"/>
          </a:p>
          <a:p>
            <a:r>
              <a:rPr lang="cs-CZ" altLang="cs-CZ" dirty="0"/>
              <a:t>Druhá část uvedení do studia společenských věd navazuje na první semestr věnovaný klíčovým otázkám filosofie společenských věd. Letní semestr je věnován základním teoretickým přístupům, které utvářejí oborovou a paradigmatickou různorodost společenskovědních disciplín. Studenti se v kurzu obeznámí s různými východisky, které jsou ve společenských vědách využívány pro přístup k předmětu studia.</a:t>
            </a: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8222CCEA-2AAC-2A5B-A7A2-0509B426B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E4ADDF-C468-4845-BE02-E6AF47EB37BE}" type="slidenum">
              <a:rPr lang="en-US" altLang="cs-CZ" smtClean="0">
                <a:latin typeface="Calibri" panose="020F0502020204030204" pitchFamily="34" charset="0"/>
              </a:rPr>
              <a:pPr/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E8A80E46-A8B3-81D7-1EA3-015C836C6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FA041670-99B9-5A1A-AFD3-9E6481FF3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6293E5A9-4DA5-543F-80B6-B41740360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876886-52C4-B143-97D0-7B4FEECB26CD}" type="slidenum">
              <a:rPr lang="en-US" altLang="cs-CZ" smtClean="0">
                <a:latin typeface="Calibri" panose="020F0502020204030204" pitchFamily="34" charset="0"/>
              </a:rPr>
              <a:pPr/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5DBB3-91FD-EEA9-E970-847B7F7F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B74E19-1DB9-2823-6BB3-9C0865692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55AF46-5BEE-A223-9C2D-1351184C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18D64-B2DC-1D43-B489-FAB16B7EF699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285B7-3308-7D76-0E4F-FC984C63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BBC6BB-B838-5A80-E39E-BC4B1F0D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586D1-FBD6-7246-B37B-B73A7EADE1C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496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54B57-2C5C-9DE3-8AAD-2E37BE26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B7C74B-AF10-3141-DA67-40F560C0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AA2A34-87D4-D744-151B-B795689D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23391-D09D-5543-AB1A-46921A30673B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54C957-F1B8-953A-83D6-5A2A35EB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AD633-B49C-3BE5-B3E6-3002BBF6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283F7-49AB-E04D-92FE-B17814B8F2D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58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A5D6F7-F141-EE27-EE12-2BFB0B5B1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CF64AD-F77C-D7EA-10A3-A72520EA5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13CC5-4703-DCD4-BE9A-A3D83BB7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54A14-741A-3F4A-B4A3-E3B7E846109F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737E9-F9A2-B7C5-F389-16A98B42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938128-0DD2-99D5-773F-60753A4E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D4340-46D6-FC44-9546-41833F15D89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45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4F7BF-41CD-330B-EEE0-EE142E8F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F1F69-7A3C-DBDD-D211-A7DB3DDD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B54AA-4018-9BC0-604D-4D4EC52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19D8C-F1FD-BF74-37E3-BD3B17BE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3393DA-2E2D-189F-BCA6-E3188816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31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0A5F7-01BE-570D-F02D-8B477696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EF48C5-D485-CBA7-E35D-EA94055B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C1E88-FF8D-2963-678E-B762CC2F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8C85D-5761-46AA-0934-7D6533C5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A45BEF-DE34-476C-1471-D48D997B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30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5A4E4-0405-1E8F-2949-ECD34A0C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1123C-0481-8FC5-6E21-34B028E2F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C3287E-953C-C5EE-956C-CA978B46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9568C-ED3F-1EB5-8790-42110E2B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7E1EE-A7B3-CF46-9DC4-79DF301E3926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97F1A4-CF05-82B3-D509-BBC4245C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34ACF5-D2CA-37E8-69FB-37B99B1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911F1-69A3-734C-BBE9-2D8966172CF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09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55F1B-3CDC-E845-E44D-07F3B78D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9B2ABC-8C55-AA9C-16EC-42BA3271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400080-A8A0-87CC-4CB4-0204B042E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65E258-74F2-E00A-B996-7B3B2ABF7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133A78-FB69-AAAD-F5F5-650DB9B60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48444F-AFE0-1BF8-351C-DFB7323B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DEE65-047C-8B4A-B213-085603DD80E8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7088DDF-D737-381F-7FD7-17031FDF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EB7A60-B094-B646-CDCA-9025C559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637E8-6AFF-AE43-BE21-AD4A5A1C657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78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5927-C843-9D06-7433-47638819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BF6C89-9C0A-53B9-6EA6-9DC96F3A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284092-10E4-7DBF-D849-413AB38B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64AAEB-728F-7E52-F899-748C204A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33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CB0288-B377-E65C-FA35-9DFB0557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2019-961A-7A4F-8D05-F4D2FB3FAC18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B70116-7D7E-8DB0-767A-B1D1E3A6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D2152D-AE26-E8E3-B96C-07DEE769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9484E-4A05-664E-A361-E494C57988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760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527A9-905C-D043-22E0-1F4B746E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4871D-7309-87FE-152C-B6BCE371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67CBC3-0EFA-EF71-AC99-979F87BC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27DEFA-92A4-A4A1-BB57-55104D32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22418-7228-974F-8769-98016F3EBF4C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A89D27-5476-E5E6-8C94-479958B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7077AC-7563-E3C5-8C7F-799A2EB7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E2EB-A56C-754C-8C29-95CB54B5098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56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F62D4-B715-D5F0-34A4-635C3C15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3E2B65-6E2D-FAA2-FF6C-AAE1E4E80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D31C818-E3A0-0E2C-CEBF-7ED0FE3BB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B29C72-C5E0-3648-2B7E-491BDA96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7E6EA-B2E6-3140-9E39-216409B8CEBB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2703AA-B792-1A6B-9003-771E8C1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893F97-5CBB-7C00-63C8-1D759CFA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C633-0C0E-1F42-8BCE-6F36448B47D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80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040EBD-CB53-FD35-7211-C06B78C3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7325F0-B5DB-6475-E733-D34679F4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23D2BB-C897-84AA-555C-BDAA329F8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28B449-F8FD-A843-99A2-F09C23D04C71}" type="datetimeFigureOut">
              <a:rPr lang="cs-CZ" smtClean="0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A7A61-805F-02D8-9A86-AB124C95C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F72E5A-D591-DAF9-4497-5B0E20B5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F7B830-023C-6F48-80B0-19D8FCBAA30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70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akalar.fhs.cuni.cz/SHV-40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hs.cuni.cz/FHS-2671.html" TargetMode="External"/><Relationship Id="rId2" Type="http://schemas.openxmlformats.org/officeDocument/2006/relationships/hyperlink" Target="https://bakalar.fhs.cuni.cz/SHV-4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kalar.fhs.cuni.cz/SHV-200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173342-B584-ADAD-5398-8A0C24D3F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49" y="3499076"/>
            <a:ext cx="6053558" cy="24247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Společenskovědní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modul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FHS UK</a:t>
            </a: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Podnadpis 2">
            <a:extLst>
              <a:ext uri="{FF2B5EF4-FFF2-40B4-BE49-F238E27FC236}">
                <a16:creationId xmlns:a16="http://schemas.microsoft.com/office/drawing/2014/main" id="{8137010A-3AEB-6174-CBBA-03AF9EBBD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5161" y="356187"/>
            <a:ext cx="2878409" cy="17922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cs-CZ" sz="2000" dirty="0"/>
              <a:t>Mgr. </a:t>
            </a:r>
            <a:r>
              <a:rPr lang="en-US" altLang="cs-CZ" sz="2000" dirty="0" err="1"/>
              <a:t>Magdaléna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Šťovíčková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Jantulová</a:t>
            </a:r>
            <a:endParaRPr lang="en-US" altLang="cs-CZ" sz="2000" dirty="0"/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2" name="Podnadpis 2">
            <a:extLst>
              <a:ext uri="{FF2B5EF4-FFF2-40B4-BE49-F238E27FC236}">
                <a16:creationId xmlns:a16="http://schemas.microsoft.com/office/drawing/2014/main" id="{CBF3015F-9FC9-4B64-7FC2-17A19531B5CA}"/>
              </a:ext>
            </a:extLst>
          </p:cNvPr>
          <p:cNvSpPr txBox="1">
            <a:spLocks/>
          </p:cNvSpPr>
          <p:nvPr/>
        </p:nvSpPr>
        <p:spPr bwMode="auto">
          <a:xfrm>
            <a:off x="8386139" y="3143438"/>
            <a:ext cx="3474621" cy="2780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73025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4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0048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1279525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17367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1939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26511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108325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None/>
            </a:pPr>
            <a:r>
              <a:rPr lang="en-US" altLang="cs-CZ" sz="28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altLang="cs-CZ" sz="2800" dirty="0" err="1">
                <a:solidFill>
                  <a:schemeClr val="tx1"/>
                </a:solidFill>
                <a:latin typeface="+mn-lt"/>
              </a:rPr>
              <a:t>ročník</a:t>
            </a:r>
            <a:r>
              <a:rPr lang="en-US" altLang="cs-CZ" sz="2800" dirty="0">
                <a:solidFill>
                  <a:schemeClr val="tx1"/>
                </a:solidFill>
                <a:latin typeface="+mn-lt"/>
              </a:rPr>
              <a:t> 2023/2024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DABEAC52-FF13-02CA-08D2-923A967E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88" y="333375"/>
            <a:ext cx="9877425" cy="767005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latin typeface="+mn-lt"/>
              </a:rPr>
              <a:t>Předměty vhodné pro </a:t>
            </a:r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 </a:t>
            </a:r>
            <a:r>
              <a:rPr lang="cs-CZ" altLang="cs-CZ" dirty="0">
                <a:latin typeface="+mn-lt"/>
              </a:rPr>
              <a:t>– ZS 2023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(povinně volitelné kurzy)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61955-E5B1-F52A-07B6-F3BFC201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5329"/>
            <a:ext cx="9872663" cy="495929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Seminář kontrolované četby – </a:t>
            </a:r>
            <a:r>
              <a:rPr lang="cs-CZ" dirty="0" err="1">
                <a:solidFill>
                  <a:schemeClr val="tx1"/>
                </a:solidFill>
              </a:rPr>
              <a:t>Geerz</a:t>
            </a:r>
            <a:r>
              <a:rPr lang="cs-CZ" dirty="0">
                <a:solidFill>
                  <a:schemeClr val="tx1"/>
                </a:solidFill>
              </a:rPr>
              <a:t>: Interpretace kultur		21.10.2023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Hra. Sada. Zápas. Sport v interdisciplinární perspektivě		SG	Veselský, M.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Současný Blízký východ. Vybrané problémy očima sociologie	SG	Černý, K.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Sociologie </a:t>
            </a:r>
            <a:r>
              <a:rPr lang="cs-CZ" dirty="0" err="1">
                <a:solidFill>
                  <a:schemeClr val="tx1"/>
                </a:solidFill>
              </a:rPr>
              <a:t>nerůstu</a:t>
            </a:r>
            <a:r>
              <a:rPr lang="cs-CZ" dirty="0">
                <a:solidFill>
                  <a:schemeClr val="tx1"/>
                </a:solidFill>
              </a:rPr>
              <a:t>					SG	Novák, A.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Nativní severní Amerika I.					ANT</a:t>
            </a:r>
            <a:r>
              <a:rPr lang="cs-CZ" dirty="0"/>
              <a:t> 	</a:t>
            </a:r>
            <a:r>
              <a:rPr lang="cs-CZ" dirty="0">
                <a:solidFill>
                  <a:schemeClr val="tx1"/>
                </a:solidFill>
              </a:rPr>
              <a:t>Heřmanský, M.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Úvod do medicínské antropologie. Kultura, zdraví a nemoc	ANT	Klepal, J.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Hudba a gender						ANT	Poděbradský O.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Balkán v antropologické perspektivě				ANT	Jakoubková Budilová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Západní umělecká hudba II.				ANT	</a:t>
            </a:r>
            <a:r>
              <a:rPr lang="cs-CZ" dirty="0" err="1">
                <a:solidFill>
                  <a:schemeClr val="tx1"/>
                </a:solidFill>
              </a:rPr>
              <a:t>Kaspřík</a:t>
            </a:r>
            <a:r>
              <a:rPr lang="cs-CZ" dirty="0">
                <a:solidFill>
                  <a:schemeClr val="tx1"/>
                </a:solidFill>
              </a:rPr>
              <a:t>, A.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Srovnávací psychologie					PSYCHO	Lindová, J.	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Praktikum ze srovnávací psychologie				PSYCHO	Lindová, J.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Mentoring pro děti a dospívající</a:t>
            </a:r>
            <a:r>
              <a:rPr lang="cs-CZ" dirty="0">
                <a:solidFill>
                  <a:schemeClr val="tx1"/>
                </a:solidFill>
              </a:rPr>
              <a:t>				PSYCHO	Brumovská, T.</a:t>
            </a:r>
          </a:p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Primatologie</a:t>
            </a:r>
            <a:r>
              <a:rPr lang="cs-CZ" dirty="0">
                <a:solidFill>
                  <a:schemeClr val="tx1"/>
                </a:solidFill>
              </a:rPr>
              <a:t> - člověk a jeho nejbližší příbuzní			PSYCHO	Valentová, K.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Krize jako příležitost I.					SG+ANT	Rynda, I.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Budoucnost demokracie					</a:t>
            </a:r>
            <a:r>
              <a:rPr lang="cs-CZ" dirty="0"/>
              <a:t>SG+ANT</a:t>
            </a:r>
            <a:r>
              <a:rPr lang="cs-CZ" dirty="0">
                <a:solidFill>
                  <a:schemeClr val="tx1"/>
                </a:solidFill>
              </a:rPr>
              <a:t>	Rynda, 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3">
            <a:extLst>
              <a:ext uri="{FF2B5EF4-FFF2-40B4-BE49-F238E27FC236}">
                <a16:creationId xmlns:a16="http://schemas.microsoft.com/office/drawing/2014/main" id="{2937571F-BBFD-E629-45C0-55E2B01FD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3555" name="Obrázek 5">
            <a:extLst>
              <a:ext uri="{FF2B5EF4-FFF2-40B4-BE49-F238E27FC236}">
                <a16:creationId xmlns:a16="http://schemas.microsoft.com/office/drawing/2014/main" id="{CB9021B1-A2E2-7590-D93F-741D852F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872"/>
          <a:stretch>
            <a:fillRect/>
          </a:stretch>
        </p:blipFill>
        <p:spPr bwMode="auto">
          <a:xfrm>
            <a:off x="338138" y="404813"/>
            <a:ext cx="1157763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2730A1CE-B193-4233-BFAE-09F46CE5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6"/>
                </a:solidFill>
                <a:latin typeface="+mn-lt"/>
              </a:rPr>
              <a:t>2. ročník</a:t>
            </a:r>
            <a:r>
              <a:rPr lang="cs-CZ" altLang="cs-CZ" dirty="0">
                <a:latin typeface="+mn-lt"/>
              </a:rPr>
              <a:t>, ZS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Úvod do společenskovědních metod </a:t>
            </a:r>
            <a:r>
              <a:rPr lang="cs-CZ" altLang="cs-CZ" dirty="0">
                <a:latin typeface="+mn-lt"/>
              </a:rPr>
              <a:t>(ZS)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F856D1B-F2FC-2666-8E66-484615844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Přednáškový cyklus seznamuje studující se </a:t>
            </a:r>
            <a:r>
              <a:rPr lang="cs-CZ" altLang="cs-CZ" b="1" dirty="0"/>
              <a:t>základními metodologickými koncepty, terminologií a postupy </a:t>
            </a:r>
            <a:r>
              <a:rPr lang="cs-CZ" altLang="cs-CZ" dirty="0">
                <a:solidFill>
                  <a:schemeClr val="tx1"/>
                </a:solidFill>
              </a:rPr>
              <a:t>v sociokulturní antropologii, psychologii a sociologii. 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/>
              <a:t>… v</a:t>
            </a:r>
            <a:r>
              <a:rPr lang="cs-CZ" altLang="cs-CZ" dirty="0">
                <a:solidFill>
                  <a:schemeClr val="tx1"/>
                </a:solidFill>
              </a:rPr>
              <a:t>hled do toho, jakým způsobem se společenskovědní výzkum provádí, jaký typ znalostí může přinést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C4A33-B600-91DE-46C4-5020A30C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6"/>
                </a:solidFill>
                <a:latin typeface="+mn-lt"/>
              </a:rPr>
              <a:t>2. ročník</a:t>
            </a:r>
            <a:r>
              <a:rPr lang="cs-CZ" dirty="0">
                <a:latin typeface="+mn-lt"/>
              </a:rPr>
              <a:t>, ZS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Kurzy: </a:t>
            </a:r>
            <a:r>
              <a:rPr lang="cs-CZ" b="1" dirty="0">
                <a:latin typeface="+mn-lt"/>
              </a:rPr>
              <a:t>Úvody do sociologie/antropologie/psychologie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D013E-D204-6B12-9C72-BEC3C183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774"/>
            <a:ext cx="10515600" cy="42310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altLang="cs-CZ" dirty="0"/>
              <a:t> Studující si volí jeden z „Úvodů“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…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  „Úvod“ je navázána: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volba tzv. profilových povinně volitelných předmětů 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</a:p>
          <a:p>
            <a:pPr marL="0" indent="0">
              <a:buNone/>
            </a:pPr>
            <a:r>
              <a:rPr lang="cs-CZ" dirty="0">
                <a:effectLst/>
                <a:ea typeface="Calibri" panose="020F0502020204030204" pitchFamily="34" charset="0"/>
              </a:rPr>
              <a:t>státní zkouška Společenské vědy v interdisciplinární perspektivě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Pozn. </a:t>
            </a:r>
            <a:r>
              <a:rPr lang="cs-CZ" sz="2200" dirty="0">
                <a:effectLst/>
                <a:ea typeface="Calibri" panose="020F0502020204030204" pitchFamily="34" charset="0"/>
              </a:rPr>
              <a:t>výběr jedné </a:t>
            </a:r>
            <a:r>
              <a:rPr lang="cs-CZ" sz="2200" dirty="0">
                <a:ea typeface="Calibri" panose="020F0502020204030204" pitchFamily="34" charset="0"/>
              </a:rPr>
              <a:t>disciplíny </a:t>
            </a:r>
            <a:r>
              <a:rPr lang="cs-CZ" sz="2200" dirty="0">
                <a:effectLst/>
                <a:ea typeface="Calibri" panose="020F0502020204030204" pitchFamily="34" charset="0"/>
              </a:rPr>
              <a:t>nevylučuje absolvování kurzů z disciplíny jiné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200" dirty="0">
                <a:effectLst/>
                <a:ea typeface="Calibri" panose="020F0502020204030204" pitchFamily="34" charset="0"/>
              </a:rPr>
              <a:t>…</a:t>
            </a:r>
            <a:r>
              <a:rPr lang="cs-CZ" sz="2200" dirty="0">
                <a:ea typeface="Calibri" panose="020F0502020204030204" pitchFamily="34" charset="0"/>
              </a:rPr>
              <a:t>. </a:t>
            </a:r>
            <a:r>
              <a:rPr lang="cs-CZ" sz="2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dyž si studující vybere jednu disciplínu, např. Sociologii, může absolvovat kurzy i z jiné oblasti např. antropologie, psychologie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234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7AE2215-915E-64DE-1B42-9895BD37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6"/>
                </a:solidFill>
                <a:latin typeface="+mn-lt"/>
              </a:rPr>
              <a:t>2. ročník </a:t>
            </a:r>
            <a:r>
              <a:rPr lang="cs-CZ" altLang="cs-CZ" dirty="0">
                <a:latin typeface="+mn-lt"/>
              </a:rPr>
              <a:t>… profilující předměty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bakalar.fhs.cuni.cz</a:t>
            </a:r>
            <a:r>
              <a:rPr lang="cs-CZ" altLang="cs-CZ" sz="2000" dirty="0"/>
              <a:t>/SHV-200.html  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2891D09-0772-814D-8517-658B3C3C9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6288" cy="4810125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b="1" u="sng" dirty="0"/>
              <a:t>Úvod do sociokulturní antropologie</a:t>
            </a:r>
            <a:r>
              <a:rPr lang="cs-CZ" b="1" dirty="0"/>
              <a:t> </a:t>
            </a:r>
            <a:endParaRPr lang="cs-CZ" dirty="0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Migrace a </a:t>
            </a:r>
            <a:r>
              <a:rPr lang="cs-CZ" dirty="0" err="1">
                <a:solidFill>
                  <a:schemeClr val="tx1"/>
                </a:solidFill>
              </a:rPr>
              <a:t>postmigrační</a:t>
            </a:r>
            <a:r>
              <a:rPr lang="cs-CZ" dirty="0">
                <a:solidFill>
                  <a:schemeClr val="tx1"/>
                </a:solidFill>
              </a:rPr>
              <a:t> procesy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Romové a diskurz marginalizace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Subkultury mládeže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Mimoevropské hudební kultury 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Mimoevropské hudební kultury II.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Cesty k postmoderní antropologii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Politiky paměti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Hudba židovských komunit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Klasikové sociokulturní antropologie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Politiky identit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Antropologie a prostor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/>
              <a:t>Antropologie náboženství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/>
              <a:t>Antropologie příbuzenství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Město ve 21. století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B132C3D-25B1-9EED-A9B5-940C8CE7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388" y="1825625"/>
            <a:ext cx="3451225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b="1" u="sng" dirty="0"/>
              <a:t>Úvod do sociologie</a:t>
            </a:r>
            <a:endParaRPr lang="cs-CZ" u="sng" dirty="0"/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Významní představitelé sociologického myšlení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Moderní společnosti a sociologické teorie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institucí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vědění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Sociální nerovnosti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spotřeby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Skupiny, organizace a sociální změna: vybraná témata ze sociologie organizace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konfliktu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životního prostředí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Gender a společnost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občanské společnosti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Sociologie rodiny</a:t>
            </a:r>
          </a:p>
          <a:p>
            <a:pPr marL="0" indent="0">
              <a:buFont typeface="Corbel" panose="020B0503020204020204" pitchFamily="34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Ekonomická teorie v kontextech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6B49FA6-52AA-A061-F696-7266A5964475}"/>
              </a:ext>
            </a:extLst>
          </p:cNvPr>
          <p:cNvSpPr txBox="1"/>
          <p:nvPr/>
        </p:nvSpPr>
        <p:spPr>
          <a:xfrm>
            <a:off x="8037513" y="1825625"/>
            <a:ext cx="3460750" cy="27444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b="1" u="sng" dirty="0"/>
              <a:t>Úvod do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Vývojová psychologie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Psychologie celoživotního vývoje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Psychologie osobnosti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Evoluční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Sociální 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Vědeckovýzkumná propedeutika v psychologii 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r>
              <a:rPr lang="cs-CZ" sz="1500" dirty="0"/>
              <a:t>Psychofyziologie a neuropsychologie</a:t>
            </a:r>
          </a:p>
          <a:p>
            <a:pPr>
              <a:lnSpc>
                <a:spcPct val="70000"/>
              </a:lnSpc>
              <a:spcBef>
                <a:spcPts val="1000"/>
              </a:spcBef>
              <a:defRPr/>
            </a:pPr>
            <a:endParaRPr lang="cs-CZ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1D1B8-321A-E266-E8BA-246C8A4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latin typeface="+mn-lt"/>
              </a:rPr>
              <a:t>Státní závěrečná zkouška Společenské vědy v interdisciplinární perspektivě</a:t>
            </a: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56C8F-5A61-B8D3-F420-EA7ECF3F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Úvod do společenských věd (1. ročník, ZS/LS)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Úvod do společenskovědních metod (2. ročník, ZS)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Úvod do předmětné disciplíny (2. ročník, ZS)</a:t>
            </a:r>
          </a:p>
          <a:p>
            <a:pPr marL="0" indent="0" algn="ctr">
              <a:buNone/>
            </a:pPr>
            <a:r>
              <a:rPr lang="cs-CZ" sz="2900" dirty="0">
                <a:effectLst/>
                <a:ea typeface="Calibri" panose="020F0502020204030204" pitchFamily="34" charset="0"/>
              </a:rPr>
              <a:t>+ min. 3 profilové předměty v oblasti vázané na „</a:t>
            </a:r>
            <a:r>
              <a:rPr lang="cs-CZ" sz="2900" dirty="0">
                <a:ea typeface="Calibri" panose="020F0502020204030204" pitchFamily="34" charset="0"/>
              </a:rPr>
              <a:t>Ú</a:t>
            </a:r>
            <a:r>
              <a:rPr lang="cs-CZ" sz="2900" dirty="0">
                <a:effectLst/>
                <a:ea typeface="Calibri" panose="020F0502020204030204" pitchFamily="34" charset="0"/>
              </a:rPr>
              <a:t>vod“ do předmětné disciplíny (od 2. ročníku dále)</a:t>
            </a:r>
            <a:endParaRPr lang="cs-CZ" sz="29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/>
          </a:p>
          <a:p>
            <a:endParaRPr lang="cs-CZ" sz="2900" dirty="0"/>
          </a:p>
          <a:p>
            <a:pPr lvl="1">
              <a:buFont typeface="Wingdings" pitchFamily="2" charset="2"/>
              <a:buChar char="Ø"/>
            </a:pPr>
            <a:r>
              <a:rPr lang="cs-CZ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kreditů</a:t>
            </a:r>
            <a:endParaRPr lang="cs-CZ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cs-CZ" sz="2900" dirty="0">
                <a:solidFill>
                  <a:schemeClr val="tx1"/>
                </a:solidFill>
              </a:rPr>
              <a:t>Každý studující si v rámci studijního plánu volí své </a:t>
            </a:r>
            <a:r>
              <a:rPr lang="cs-CZ" sz="2900" b="1" dirty="0">
                <a:solidFill>
                  <a:schemeClr val="tx1"/>
                </a:solidFill>
              </a:rPr>
              <a:t>vlastní kurikulum </a:t>
            </a:r>
            <a:r>
              <a:rPr lang="cs-CZ" sz="2900" dirty="0">
                <a:solidFill>
                  <a:schemeClr val="tx1"/>
                </a:solidFill>
              </a:rPr>
              <a:t>– Pro státní zkoušku jsou vypsány </a:t>
            </a:r>
            <a:r>
              <a:rPr lang="cs-CZ" sz="2900" b="1" dirty="0">
                <a:solidFill>
                  <a:schemeClr val="tx1"/>
                </a:solidFill>
              </a:rPr>
              <a:t>okruhy</a:t>
            </a:r>
            <a:r>
              <a:rPr lang="cs-CZ" sz="2900" dirty="0">
                <a:solidFill>
                  <a:schemeClr val="tx1"/>
                </a:solidFill>
              </a:rPr>
              <a:t>, které odpovídají </a:t>
            </a:r>
            <a:r>
              <a:rPr lang="cs-CZ" sz="2900" b="1" dirty="0">
                <a:solidFill>
                  <a:schemeClr val="tx1"/>
                </a:solidFill>
              </a:rPr>
              <a:t>výuce</a:t>
            </a:r>
            <a:r>
              <a:rPr lang="cs-CZ" sz="2900" dirty="0">
                <a:solidFill>
                  <a:schemeClr val="tx1"/>
                </a:solidFill>
              </a:rPr>
              <a:t> povinných a profilujících povinně-volitelných předmětů. </a:t>
            </a:r>
          </a:p>
          <a:p>
            <a:pPr lvl="1">
              <a:spcAft>
                <a:spcPts val="600"/>
              </a:spcAft>
              <a:defRPr/>
            </a:pPr>
            <a:r>
              <a:rPr lang="cs-CZ" sz="2900" dirty="0">
                <a:solidFill>
                  <a:schemeClr val="tx1"/>
                </a:solidFill>
              </a:rPr>
              <a:t>Studující si z těchto okruhů při zápisu ke státní zkoušce vybírá </a:t>
            </a:r>
            <a:r>
              <a:rPr lang="cs-CZ" sz="2900" b="1" dirty="0">
                <a:solidFill>
                  <a:schemeClr val="tx1"/>
                </a:solidFill>
              </a:rPr>
              <a:t>osm okruhů</a:t>
            </a:r>
            <a:r>
              <a:rPr lang="cs-CZ" sz="2900" dirty="0">
                <a:solidFill>
                  <a:schemeClr val="tx1"/>
                </a:solidFill>
              </a:rPr>
              <a:t>, z nichž chce být zkoušen. </a:t>
            </a:r>
          </a:p>
          <a:p>
            <a:pPr marL="0" indent="0">
              <a:buNone/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Další informace: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https://bakalar.fhs.cuni.cz/SHV-402.html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https://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bakalar.fhs.cuni.cz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/SHV-128.html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28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46206-04F8-2BF1-7F23-33722295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Diplomový seminář</a:t>
            </a:r>
            <a:r>
              <a:rPr lang="cs-CZ" dirty="0">
                <a:latin typeface="+mn-lt"/>
              </a:rPr>
              <a:t>, </a:t>
            </a:r>
            <a:r>
              <a:rPr lang="cs-CZ" dirty="0">
                <a:solidFill>
                  <a:schemeClr val="accent2"/>
                </a:solidFill>
                <a:latin typeface="+mn-lt"/>
              </a:rPr>
              <a:t>3. ročník </a:t>
            </a:r>
            <a:r>
              <a:rPr lang="cs-CZ" dirty="0">
                <a:latin typeface="+mn-lt"/>
              </a:rPr>
              <a:t>(ZS)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+ Bakalářská práce ze sociologie/antropologie/psychologie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9B3D8-B5CE-A324-2815-BA722BC3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259"/>
            <a:ext cx="10515600" cy="41212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Chci psát bakalářskou práci ze společenských věd?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… </a:t>
            </a:r>
            <a:r>
              <a:rPr lang="cs-CZ" dirty="0"/>
              <a:t>zapíši si ve 3 ročníku </a:t>
            </a:r>
            <a:r>
              <a:rPr lang="cs-CZ" b="1" dirty="0"/>
              <a:t>Diplomový seminář</a:t>
            </a:r>
            <a:r>
              <a:rPr lang="cs-CZ" dirty="0"/>
              <a:t> ze sociologie/antropolog/ psychologie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Pozn. přijetí na diplomový seminář probíhá na základě motivačního </a:t>
            </a:r>
            <a:r>
              <a:rPr lang="cs-CZ"/>
              <a:t>dopisu během září, </a:t>
            </a:r>
            <a:r>
              <a:rPr lang="cs-CZ" dirty="0"/>
              <a:t>kde studující dokládají zájem o obor v podobě absolvovaných kurzů a případně dalších studentských aktivit</a:t>
            </a:r>
          </a:p>
        </p:txBody>
      </p:sp>
    </p:spTree>
    <p:extLst>
      <p:ext uri="{BB962C8B-B14F-4D97-AF65-F5344CB8AC3E}">
        <p14:creationId xmlns:p14="http://schemas.microsoft.com/office/powerpoint/2010/main" val="193320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849EE84-050A-713C-3980-4CFCABEE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Navazující magisterské studium na FHS UK (společenské vědy)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E62ABA5E-CF70-2917-86E4-0577F1C1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>
                <a:solidFill>
                  <a:schemeClr val="tx1"/>
                </a:solidFill>
              </a:rPr>
              <a:t>Antropologická studia</a:t>
            </a:r>
          </a:p>
          <a:p>
            <a:r>
              <a:rPr lang="cs-CZ" altLang="cs-CZ">
                <a:solidFill>
                  <a:schemeClr val="tx1"/>
                </a:solidFill>
              </a:rPr>
              <a:t>Genderová studia</a:t>
            </a:r>
          </a:p>
          <a:p>
            <a:r>
              <a:rPr lang="cs-CZ" altLang="cs-CZ">
                <a:solidFill>
                  <a:schemeClr val="tx1"/>
                </a:solidFill>
              </a:rPr>
              <a:t>Historická sociologie</a:t>
            </a:r>
          </a:p>
          <a:p>
            <a:r>
              <a:rPr lang="cs-CZ" altLang="cs-CZ">
                <a:solidFill>
                  <a:schemeClr val="tx1"/>
                </a:solidFill>
              </a:rPr>
              <a:t>Sociální a kulturní ekologie</a:t>
            </a:r>
          </a:p>
          <a:p>
            <a:r>
              <a:rPr lang="cs-CZ" altLang="cs-CZ">
                <a:solidFill>
                  <a:schemeClr val="tx1"/>
                </a:solidFill>
              </a:rPr>
              <a:t>Studia občanského sektoru</a:t>
            </a:r>
          </a:p>
          <a:p>
            <a:r>
              <a:rPr lang="cs-CZ" altLang="cs-CZ">
                <a:solidFill>
                  <a:schemeClr val="tx1"/>
                </a:solidFill>
              </a:rPr>
              <a:t>Teoreticko-výzkumná psychologie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C59D6-3EAA-37AA-7A01-0B06C5AC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C4D14-DAF5-81ED-6814-79BBA1E7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u="none" strike="noStrike" dirty="0">
                <a:solidFill>
                  <a:srgbClr val="2C3D4F"/>
                </a:solidFill>
                <a:effectLst/>
              </a:rPr>
              <a:t>Společenskovědní modul: Informace o studiu</a:t>
            </a:r>
            <a:endParaRPr lang="cs-CZ" dirty="0"/>
          </a:p>
          <a:p>
            <a:r>
              <a:rPr lang="cs-CZ" dirty="0">
                <a:hlinkClick r:id="rId2"/>
              </a:rPr>
              <a:t>https://bakalar.fhs.cuni.cz/SHV-402.html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Studijní plán</a:t>
            </a:r>
          </a:p>
          <a:p>
            <a:r>
              <a:rPr lang="cs-CZ" dirty="0">
                <a:hlinkClick r:id="rId3"/>
              </a:rPr>
              <a:t>https://fhs.cuni.cz/FHS-2671.html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0" i="0" u="none" strike="noStrike" dirty="0">
                <a:solidFill>
                  <a:srgbClr val="2C3D4F"/>
                </a:solidFill>
                <a:effectLst/>
              </a:rPr>
              <a:t>Přehled povinně volitelných kurzů</a:t>
            </a:r>
          </a:p>
          <a:p>
            <a:r>
              <a:rPr lang="cs-CZ" dirty="0">
                <a:hlinkClick r:id="rId4"/>
              </a:rPr>
              <a:t>https://bakalar.fhs.cuni.cz/SHV-200.html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02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3">
            <a:extLst>
              <a:ext uri="{FF2B5EF4-FFF2-40B4-BE49-F238E27FC236}">
                <a16:creationId xmlns:a16="http://schemas.microsoft.com/office/drawing/2014/main" id="{54334E38-C22E-9AEA-FE27-059CFE1A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136900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SOCIOLOGIE</a:t>
            </a:r>
          </a:p>
        </p:txBody>
      </p:sp>
      <p:sp>
        <p:nvSpPr>
          <p:cNvPr id="9219" name="TextovéPole 4">
            <a:extLst>
              <a:ext uri="{FF2B5EF4-FFF2-40B4-BE49-F238E27FC236}">
                <a16:creationId xmlns:a16="http://schemas.microsoft.com/office/drawing/2014/main" id="{E4E66DEE-3662-8DF5-F6C1-85E93656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2217738"/>
            <a:ext cx="309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ANTROPOLOGIE</a:t>
            </a:r>
          </a:p>
        </p:txBody>
      </p:sp>
      <p:sp>
        <p:nvSpPr>
          <p:cNvPr id="9220" name="TextovéPole 5">
            <a:extLst>
              <a:ext uri="{FF2B5EF4-FFF2-40B4-BE49-F238E27FC236}">
                <a16:creationId xmlns:a16="http://schemas.microsoft.com/office/drawing/2014/main" id="{CE52409B-E51C-93D7-1C22-46E5ADAC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054475"/>
            <a:ext cx="352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200">
                <a:latin typeface="Consolas" panose="020B0609020204030204" pitchFamily="49" charset="0"/>
              </a:rPr>
              <a:t>PSYCHOLOGIE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948D59-A7EE-95E0-6234-CB31C72D180D}"/>
              </a:ext>
            </a:extLst>
          </p:cNvPr>
          <p:cNvSpPr txBox="1"/>
          <p:nvPr/>
        </p:nvSpPr>
        <p:spPr>
          <a:xfrm>
            <a:off x="1041400" y="4973638"/>
            <a:ext cx="2166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EKONOMIE</a:t>
            </a:r>
          </a:p>
        </p:txBody>
      </p:sp>
      <p:sp>
        <p:nvSpPr>
          <p:cNvPr id="9222" name="Nadpis 1">
            <a:extLst>
              <a:ext uri="{FF2B5EF4-FFF2-40B4-BE49-F238E27FC236}">
                <a16:creationId xmlns:a16="http://schemas.microsoft.com/office/drawing/2014/main" id="{CB93D493-78EB-63EB-BA02-3577ED4B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365125"/>
            <a:ext cx="9137650" cy="1325563"/>
          </a:xfrm>
        </p:spPr>
        <p:txBody>
          <a:bodyPr/>
          <a:lstStyle/>
          <a:p>
            <a:r>
              <a:rPr lang="cs-CZ" altLang="cs-CZ" b="1" dirty="0">
                <a:latin typeface="+mn-lt"/>
              </a:rPr>
              <a:t>Společenské vědy na bakalářském stupni na FHS UK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81FB9A1-EC51-DDCE-5A00-2D927F4C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9425"/>
            <a:ext cx="9875838" cy="1355725"/>
          </a:xfrm>
        </p:spPr>
        <p:txBody>
          <a:bodyPr/>
          <a:lstStyle/>
          <a:p>
            <a:r>
              <a:rPr lang="cs-CZ" altLang="cs-CZ" b="1"/>
              <a:t>Sociokulturní antropologie</a:t>
            </a:r>
            <a:br>
              <a:rPr lang="cs-CZ" altLang="cs-CZ"/>
            </a:br>
            <a:r>
              <a:rPr lang="cs-CZ" altLang="cs-CZ" sz="2000"/>
              <a:t>https://fhs.cuni.cz/FHS-2496.html</a:t>
            </a:r>
            <a:endParaRPr lang="cs-CZ" altLang="cs-CZ" sz="2000" dirty="0"/>
          </a:p>
        </p:txBody>
      </p:sp>
      <p:sp>
        <p:nvSpPr>
          <p:cNvPr id="11267" name="Zástupný symbol pro obsah 3">
            <a:extLst>
              <a:ext uri="{FF2B5EF4-FFF2-40B4-BE49-F238E27FC236}">
                <a16:creationId xmlns:a16="http://schemas.microsoft.com/office/drawing/2014/main" id="{E557EDC9-C3B1-01CC-1B3F-E07BBFEF3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0675" y="1835150"/>
            <a:ext cx="4754563" cy="45434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Urbánní a rurální antropologie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Náboženství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/>
              <a:t>Příbuzenství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Etnicita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Identita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Paměť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Marginalizace a sociální vyloučení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Globalizace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Tělo, gender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Subkulturní studia…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 sz="2000" dirty="0">
                <a:solidFill>
                  <a:schemeClr val="tx1"/>
                </a:solidFill>
              </a:rPr>
              <a:t>Etnomuzikologie</a:t>
            </a:r>
          </a:p>
        </p:txBody>
      </p:sp>
      <p:pic>
        <p:nvPicPr>
          <p:cNvPr id="11268" name="Obrázek 4">
            <a:extLst>
              <a:ext uri="{FF2B5EF4-FFF2-40B4-BE49-F238E27FC236}">
                <a16:creationId xmlns:a16="http://schemas.microsoft.com/office/drawing/2014/main" id="{B3AE0E4F-3975-31CF-AAEC-75A6CE68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1970468"/>
            <a:ext cx="5705340" cy="41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C985A50-999C-B7B6-1B00-C9CC7384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Sociologie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fhs.cuni.cz</a:t>
            </a:r>
            <a:r>
              <a:rPr lang="cs-CZ" altLang="cs-CZ" sz="2000" dirty="0"/>
              <a:t>/FHS-2497.html</a:t>
            </a:r>
          </a:p>
        </p:txBody>
      </p:sp>
      <p:sp>
        <p:nvSpPr>
          <p:cNvPr id="13315" name="Zástupný symbol pro obsah 10">
            <a:extLst>
              <a:ext uri="{FF2B5EF4-FFF2-40B4-BE49-F238E27FC236}">
                <a16:creationId xmlns:a16="http://schemas.microsoft.com/office/drawing/2014/main" id="{0C175785-15CA-0914-DD36-7DCCA05C2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4701" y="505495"/>
            <a:ext cx="4754563" cy="5847009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Sociální nerovnosti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životního prostředí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rodiny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sportu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Sociologie vědění a institucí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Studia občanské společnosti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Genderová studia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Kvantitativní a kvalitativní metody </a:t>
            </a:r>
            <a:r>
              <a:rPr lang="cs-CZ" altLang="cs-CZ" sz="2600" dirty="0" err="1">
                <a:solidFill>
                  <a:schemeClr val="tx1"/>
                </a:solidFill>
              </a:rPr>
              <a:t>emp</a:t>
            </a:r>
            <a:r>
              <a:rPr lang="cs-CZ" altLang="cs-CZ" sz="2600" dirty="0">
                <a:solidFill>
                  <a:schemeClr val="tx1"/>
                </a:solidFill>
              </a:rPr>
              <a:t>. výzkumu</a:t>
            </a:r>
          </a:p>
          <a:p>
            <a:pPr lvl="1">
              <a:lnSpc>
                <a:spcPct val="110000"/>
              </a:lnSpc>
            </a:pPr>
            <a:r>
              <a:rPr lang="cs-CZ" altLang="cs-CZ" sz="2600" dirty="0">
                <a:solidFill>
                  <a:schemeClr val="tx1"/>
                </a:solidFill>
              </a:rPr>
              <a:t>Ekonomie veřejného sektoru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DF5906-8498-6E57-D391-0C784F6C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048697"/>
            <a:ext cx="6819900" cy="3855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FA199ED6-53A5-6CF8-15A2-B4BE69B7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+mn-lt"/>
              </a:rPr>
              <a:t>Psychologie a věda o životě</a:t>
            </a:r>
            <a:br>
              <a:rPr lang="cs-CZ" altLang="cs-CZ" dirty="0"/>
            </a:br>
            <a:r>
              <a:rPr lang="cs-CZ" altLang="cs-CZ" sz="2000" dirty="0"/>
              <a:t>https://</a:t>
            </a:r>
            <a:r>
              <a:rPr lang="cs-CZ" altLang="cs-CZ" sz="2000" dirty="0" err="1"/>
              <a:t>fhs.cuni.cz</a:t>
            </a:r>
            <a:r>
              <a:rPr lang="cs-CZ" altLang="cs-CZ" sz="2000" dirty="0"/>
              <a:t>/FHS-2495.html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AA7FED9-E80B-B4C6-42B1-EA00FA7559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15364" name="Zástupný symbol pro obsah 4">
            <a:extLst>
              <a:ext uri="{FF2B5EF4-FFF2-40B4-BE49-F238E27FC236}">
                <a16:creationId xmlns:a16="http://schemas.microsoft.com/office/drawing/2014/main" id="{5AFDCCF4-AF93-E573-FD40-808D34D8E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7563" y="1806575"/>
            <a:ext cx="4754562" cy="40243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Sociální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Vývojová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Evoluční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Psychologie osobnosti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Mezikulturní psychologie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cs-CZ" altLang="cs-CZ">
                <a:solidFill>
                  <a:schemeClr val="tx1"/>
                </a:solidFill>
              </a:rPr>
              <a:t>Psychofyziologie a neuropsychologie</a:t>
            </a:r>
          </a:p>
        </p:txBody>
      </p:sp>
      <p:pic>
        <p:nvPicPr>
          <p:cNvPr id="15365" name="Picture 4" descr="C:\Users\Klára\Desktop\Vanča1.jpg">
            <a:extLst>
              <a:ext uri="{FF2B5EF4-FFF2-40B4-BE49-F238E27FC236}">
                <a16:creationId xmlns:a16="http://schemas.microsoft.com/office/drawing/2014/main" id="{C29DDBC5-D1D5-B054-CFBE-E9FCB99D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1625"/>
            <a:ext cx="32385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ázek 4">
            <a:extLst>
              <a:ext uri="{FF2B5EF4-FFF2-40B4-BE49-F238E27FC236}">
                <a16:creationId xmlns:a16="http://schemas.microsoft.com/office/drawing/2014/main" id="{1B53C9E3-4652-B227-4B2B-E1C359AF1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6575"/>
            <a:ext cx="3203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07815-6F4C-5FDD-BBFE-15CBA76D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0" u="none" strike="noStrike" dirty="0">
                <a:effectLst/>
                <a:latin typeface="+mn-lt"/>
              </a:rPr>
              <a:t>Studijní plán Studia humanitní vzdělanosti, prezenční forma</a:t>
            </a:r>
            <a:endParaRPr lang="cs-CZ" dirty="0">
              <a:latin typeface="+mn-lt"/>
            </a:endParaRPr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4EAC806-059D-6FD4-4589-379923D27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690688"/>
            <a:ext cx="7920508" cy="4980567"/>
          </a:xfrm>
        </p:spPr>
      </p:pic>
    </p:spTree>
    <p:extLst>
      <p:ext uri="{BB962C8B-B14F-4D97-AF65-F5344CB8AC3E}">
        <p14:creationId xmlns:p14="http://schemas.microsoft.com/office/powerpoint/2010/main" val="100171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3">
            <a:extLst>
              <a:ext uri="{FF2B5EF4-FFF2-40B4-BE49-F238E27FC236}">
                <a16:creationId xmlns:a16="http://schemas.microsoft.com/office/drawing/2014/main" id="{D069F1C9-B9FD-2406-56FF-A6301AD7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1" name="Obrázek 5">
            <a:extLst>
              <a:ext uri="{FF2B5EF4-FFF2-40B4-BE49-F238E27FC236}">
                <a16:creationId xmlns:a16="http://schemas.microsoft.com/office/drawing/2014/main" id="{A6A8A238-1D84-65D9-8331-CAE2A959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19872"/>
          <a:stretch>
            <a:fillRect/>
          </a:stretch>
        </p:blipFill>
        <p:spPr bwMode="auto">
          <a:xfrm>
            <a:off x="338138" y="404813"/>
            <a:ext cx="1157763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A3EA561-2F53-8887-E253-6B10DC5F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</a:t>
            </a:r>
            <a:r>
              <a:rPr lang="cs-CZ" altLang="cs-CZ" dirty="0">
                <a:latin typeface="+mn-lt"/>
              </a:rPr>
              <a:t>, ZS/LS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Úvod do společenských věd I. + II.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AFF550CE-5F11-4B3F-53F0-C2053FEDD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709280"/>
              </p:ext>
            </p:extLst>
          </p:nvPr>
        </p:nvGraphicFramePr>
        <p:xfrm>
          <a:off x="1503336" y="1825625"/>
          <a:ext cx="8536014" cy="51813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6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Zimní semestr</a:t>
                      </a:r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r>
                        <a:rPr lang="cs-CZ" sz="1800" dirty="0"/>
                        <a:t>1. blok (2-5)</a:t>
                      </a:r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představení společenskovědních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disciplín</a:t>
                      </a:r>
                      <a:r>
                        <a:rPr lang="cs-CZ" sz="1800" baseline="0" dirty="0"/>
                        <a:t> na FHS</a:t>
                      </a:r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5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průběžný test 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2. blok (6-10)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povaha a předmět společenských</a:t>
                      </a:r>
                      <a:r>
                        <a:rPr lang="cs-CZ" sz="1800" baseline="0" dirty="0"/>
                        <a:t> věd</a:t>
                      </a:r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zápočtový test 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212">
                <a:tc>
                  <a:txBody>
                    <a:bodyPr/>
                    <a:lstStyle/>
                    <a:p>
                      <a:r>
                        <a:rPr lang="cs-CZ" sz="1800" dirty="0"/>
                        <a:t>Letní semestr</a:t>
                      </a:r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061">
                <a:tc>
                  <a:txBody>
                    <a:bodyPr/>
                    <a:lstStyle/>
                    <a:p>
                      <a:r>
                        <a:rPr lang="cs-CZ" sz="1800" dirty="0"/>
                        <a:t>3. blok (1-13)</a:t>
                      </a:r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hlavní teoretické přístupy,</a:t>
                      </a:r>
                      <a:r>
                        <a:rPr lang="cs-CZ" sz="1800" baseline="0" dirty="0"/>
                        <a:t> </a:t>
                      </a:r>
                    </a:p>
                    <a:p>
                      <a:r>
                        <a:rPr lang="cs-CZ" sz="1800" dirty="0"/>
                        <a:t>současné</a:t>
                      </a:r>
                      <a:r>
                        <a:rPr lang="cs-CZ" sz="1800" baseline="0" dirty="0"/>
                        <a:t> přístupy v sociálních vědách</a:t>
                      </a:r>
                    </a:p>
                    <a:p>
                      <a:endParaRPr lang="cs-CZ" sz="1800" baseline="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94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13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</a:rPr>
                        <a:t>- závěrečný test    3.1.2024</a:t>
                      </a:r>
                    </a:p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005"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335BD8A-53DA-8FD7-B063-1BB1808A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5153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accent1"/>
                </a:solidFill>
                <a:latin typeface="+mn-lt"/>
              </a:rPr>
              <a:t>1. ročník</a:t>
            </a:r>
            <a:r>
              <a:rPr lang="cs-CZ" altLang="cs-CZ" dirty="0">
                <a:latin typeface="+mn-lt"/>
              </a:rPr>
              <a:t>, LS</a:t>
            </a:r>
            <a:br>
              <a:rPr lang="cs-CZ" altLang="cs-CZ" dirty="0">
                <a:latin typeface="+mn-lt"/>
              </a:rPr>
            </a:br>
            <a:r>
              <a:rPr lang="cs-CZ" altLang="cs-CZ" dirty="0">
                <a:latin typeface="+mn-lt"/>
              </a:rPr>
              <a:t>Kurz: </a:t>
            </a:r>
            <a:r>
              <a:rPr lang="cs-CZ" altLang="cs-CZ" b="1" dirty="0">
                <a:latin typeface="+mn-lt"/>
              </a:rPr>
              <a:t>Proseminář k akademickým dovednostem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6253BE99-64A5-056E-B9DF-213BA519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291"/>
            <a:ext cx="10515600" cy="4270671"/>
          </a:xfrm>
        </p:spPr>
        <p:txBody>
          <a:bodyPr>
            <a:normAutofit lnSpcReduction="10000"/>
          </a:bodyPr>
          <a:lstStyle/>
          <a:p>
            <a:endParaRPr lang="cs-CZ" altLang="cs-CZ" dirty="0"/>
          </a:p>
          <a:p>
            <a:r>
              <a:rPr lang="cs-CZ" altLang="cs-CZ" dirty="0"/>
              <a:t>s</a:t>
            </a:r>
            <a:r>
              <a:rPr lang="cs-CZ" altLang="cs-CZ" dirty="0">
                <a:solidFill>
                  <a:schemeClr val="tx1"/>
                </a:solidFill>
              </a:rPr>
              <a:t>eminář pro cca 25 studujících … oborové profilace</a:t>
            </a: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dirty="0">
                <a:solidFill>
                  <a:schemeClr val="tx1"/>
                </a:solidFill>
              </a:rPr>
              <a:t>Cíle:</a:t>
            </a:r>
          </a:p>
          <a:p>
            <a:r>
              <a:rPr lang="cs-CZ" altLang="cs-CZ" dirty="0"/>
              <a:t>o</a:t>
            </a:r>
            <a:r>
              <a:rPr lang="cs-CZ" altLang="cs-CZ" dirty="0">
                <a:solidFill>
                  <a:schemeClr val="tx1"/>
                </a:solidFill>
              </a:rPr>
              <a:t>svojení si základních dovedností práce s odbornou literaturou 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hledání zdrojů a posouzení jejich relevance k vybranému tématu</a:t>
            </a:r>
          </a:p>
          <a:p>
            <a:pPr lvl="1"/>
            <a:r>
              <a:rPr lang="cs-CZ" altLang="cs-CZ" dirty="0"/>
              <a:t>č</a:t>
            </a:r>
            <a:r>
              <a:rPr lang="cs-CZ" altLang="cs-CZ" dirty="0">
                <a:solidFill>
                  <a:schemeClr val="tx1"/>
                </a:solidFill>
              </a:rPr>
              <a:t>tení od odborných textů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tvorba a užívání citací a parafrází, atd.</a:t>
            </a:r>
          </a:p>
          <a:p>
            <a:r>
              <a:rPr lang="cs-CZ" altLang="cs-CZ" dirty="0"/>
              <a:t>s</a:t>
            </a:r>
            <a:r>
              <a:rPr lang="cs-CZ" altLang="cs-CZ" dirty="0">
                <a:solidFill>
                  <a:schemeClr val="tx1"/>
                </a:solidFill>
              </a:rPr>
              <a:t>trategie tvorby vlastního textu s parametry akademického textu (publikační etika, akademické psaní, prezentace).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1199</Words>
  <Application>Microsoft Macintosh PowerPoint</Application>
  <PresentationFormat>Širokoúhlá obrazovka</PresentationFormat>
  <Paragraphs>178</Paragraphs>
  <Slides>18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Corbel</vt:lpstr>
      <vt:lpstr>Wingdings</vt:lpstr>
      <vt:lpstr>Motiv Office 2013–2022</vt:lpstr>
      <vt:lpstr>Společenskovědní modul na FHS UK</vt:lpstr>
      <vt:lpstr>Společenské vědy na bakalářském stupni na FHS UK …</vt:lpstr>
      <vt:lpstr>Sociokulturní antropologie https://fhs.cuni.cz/FHS-2496.html</vt:lpstr>
      <vt:lpstr>Sociologie https://fhs.cuni.cz/FHS-2497.html</vt:lpstr>
      <vt:lpstr>Psychologie a věda o životě https://fhs.cuni.cz/FHS-2495.html</vt:lpstr>
      <vt:lpstr>Studijní plán Studia humanitní vzdělanosti, prezenční forma</vt:lpstr>
      <vt:lpstr>Prezentace aplikace PowerPoint</vt:lpstr>
      <vt:lpstr>1. ročník, ZS/LS Kurz: Úvod do společenských věd I. + II.</vt:lpstr>
      <vt:lpstr>1. ročník, LS Kurz: Proseminář k akademickým dovednostem</vt:lpstr>
      <vt:lpstr>Předměty vhodné pro 1. ročník – ZS 2023 (povinně volitelné kurzy)</vt:lpstr>
      <vt:lpstr>Prezentace aplikace PowerPoint</vt:lpstr>
      <vt:lpstr>2. ročník, ZS Kurz: Úvod do společenskovědních metod (ZS)</vt:lpstr>
      <vt:lpstr>2. ročník, ZS Kurzy: Úvody do sociologie/antropologie/psychologie</vt:lpstr>
      <vt:lpstr>2. ročník … profilující předměty https://bakalar.fhs.cuni.cz/SHV-200.html  </vt:lpstr>
      <vt:lpstr>Státní závěrečná zkouška Společenské vědy v interdisciplinární perspektivě</vt:lpstr>
      <vt:lpstr>Diplomový seminář, 3. ročník (ZS) + Bakalářská práce ze sociologie/antropologie/psychologie</vt:lpstr>
      <vt:lpstr>Navazující magisterské studium na FHS UK (společenské vědy)</vt:lpstr>
      <vt:lpstr>Další informace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výzkumu sexuality</dc:title>
  <dc:creator>Lucie Krejčová</dc:creator>
  <cp:lastModifiedBy>Magdaléna Šťovíčková Jantulová</cp:lastModifiedBy>
  <cp:revision>123</cp:revision>
  <cp:lastPrinted>2017-02-22T10:23:31Z</cp:lastPrinted>
  <dcterms:created xsi:type="dcterms:W3CDTF">2016-02-21T10:56:13Z</dcterms:created>
  <dcterms:modified xsi:type="dcterms:W3CDTF">2023-09-19T12:59:50Z</dcterms:modified>
</cp:coreProperties>
</file>