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6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3E94-9EFF-4C16-AE4D-048966987BF5}" type="datetimeFigureOut">
              <a:rPr lang="cs-CZ" smtClean="0"/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5315-102D-444F-B3F3-A565609965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rozvojových studií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/>
            <a:r>
              <a:rPr lang="cs-CZ" dirty="0" smtClean="0"/>
              <a:t>GEOPOLITIKA, KULTURNÍ ASPEKTY V GEOPOLITICE, SOUČASNÉ TENDENCE 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navazuje </a:t>
            </a:r>
            <a:r>
              <a:rPr lang="cs-CZ" b="1" dirty="0" smtClean="0"/>
              <a:t>Rudolf </a:t>
            </a:r>
            <a:r>
              <a:rPr lang="cs-CZ" b="1" dirty="0" err="1" smtClean="0"/>
              <a:t>Kjellén</a:t>
            </a:r>
            <a:r>
              <a:rPr lang="cs-CZ" b="1" dirty="0" smtClean="0"/>
              <a:t>(1864–1922) - švédský vědec</a:t>
            </a:r>
            <a:endParaRPr lang="cs-CZ" dirty="0" smtClean="0"/>
          </a:p>
          <a:p>
            <a:r>
              <a:rPr lang="cs-CZ" dirty="0"/>
              <a:t>Hlavní teze:</a:t>
            </a:r>
          </a:p>
          <a:p>
            <a:r>
              <a:rPr lang="cs-CZ" dirty="0" smtClean="0"/>
              <a:t>Stát </a:t>
            </a:r>
            <a:r>
              <a:rPr lang="cs-CZ" dirty="0"/>
              <a:t>je smyslově rozumná bytost, organismus vyššího řádu („tělo“ je území</a:t>
            </a:r>
            <a:r>
              <a:rPr lang="cs-CZ" dirty="0" smtClean="0"/>
              <a:t>, „duše“ je obyvatelstvo)</a:t>
            </a:r>
          </a:p>
          <a:p>
            <a:r>
              <a:rPr lang="cs-CZ" dirty="0" smtClean="0"/>
              <a:t>Stát vede </a:t>
            </a:r>
            <a:r>
              <a:rPr lang="cs-CZ" dirty="0"/>
              <a:t>permanentní boj o svou existenci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podléhají biologickým procesům (růst, stáří, choroby)</a:t>
            </a:r>
          </a:p>
          <a:p>
            <a:r>
              <a:rPr lang="cs-CZ" dirty="0"/>
              <a:t>Vztahy států se řídí zákony přírodního výběru, nevyhnutelné jsou konflikty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Velmoci - jsou určující pro světový vývoj</a:t>
            </a:r>
          </a:p>
          <a:p>
            <a:pPr>
              <a:buNone/>
            </a:pPr>
            <a:r>
              <a:rPr lang="cs-CZ" dirty="0" smtClean="0"/>
              <a:t>2 typy: </a:t>
            </a:r>
          </a:p>
          <a:p>
            <a:pPr>
              <a:buNone/>
            </a:pPr>
            <a:r>
              <a:rPr lang="cs-CZ" dirty="0" smtClean="0"/>
              <a:t>- světové (Británie, USA, Rusko, Německo)</a:t>
            </a:r>
          </a:p>
          <a:p>
            <a:pPr>
              <a:buNone/>
            </a:pPr>
            <a:r>
              <a:rPr lang="cs-CZ" dirty="0" smtClean="0"/>
              <a:t>- velké (Francie, Itálie, </a:t>
            </a:r>
            <a:r>
              <a:rPr lang="cs-CZ" dirty="0" err="1" smtClean="0"/>
              <a:t>Rakousko</a:t>
            </a:r>
            <a:r>
              <a:rPr lang="cs-CZ" dirty="0" smtClean="0"/>
              <a:t>-Uhersko, Japonsko)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Války </a:t>
            </a:r>
            <a:r>
              <a:rPr lang="cs-CZ" b="1" dirty="0"/>
              <a:t>jsou nástroje pokroku lidstva, které odstraňují zestárlé a </a:t>
            </a:r>
            <a:r>
              <a:rPr lang="cs-CZ" b="1" dirty="0" smtClean="0"/>
              <a:t>nemocné státy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Německo po první světové válce:</a:t>
            </a:r>
          </a:p>
          <a:p>
            <a:r>
              <a:rPr lang="cs-CZ" dirty="0"/>
              <a:t>územní a demografická redukce</a:t>
            </a:r>
          </a:p>
          <a:p>
            <a:r>
              <a:rPr lang="cs-CZ" dirty="0"/>
              <a:t>ztráta kolonií</a:t>
            </a:r>
          </a:p>
          <a:p>
            <a:r>
              <a:rPr lang="cs-CZ" dirty="0"/>
              <a:t>živná půda pro „vědecký revanšizmus“</a:t>
            </a:r>
          </a:p>
          <a:p>
            <a:r>
              <a:rPr lang="pt-BR" dirty="0"/>
              <a:t>upnutí se na ideu státu jako sociálního organismu a jeho boje o prostor</a:t>
            </a:r>
          </a:p>
          <a:p>
            <a:r>
              <a:rPr lang="cs-CZ" dirty="0"/>
              <a:t>velká odezva geopolitiky v „praktické politice“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Karl </a:t>
            </a:r>
            <a:r>
              <a:rPr lang="cs-CZ" b="1" dirty="0" err="1"/>
              <a:t>Haushofer</a:t>
            </a:r>
            <a:r>
              <a:rPr lang="cs-CZ" b="1" dirty="0"/>
              <a:t>(1869–1946) – nejvýznamnější německý geopolitik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0538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Anglosaská geopolitika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Hlavní teze a zaměření:</a:t>
            </a:r>
          </a:p>
          <a:p>
            <a:r>
              <a:rPr lang="cs-CZ" dirty="0"/>
              <a:t>menší zájem o stát</a:t>
            </a:r>
          </a:p>
          <a:p>
            <a:r>
              <a:rPr lang="cs-CZ" dirty="0"/>
              <a:t>binární koncepce mocenské rovnováhy (soupeření dvou typů mocností </a:t>
            </a:r>
            <a:r>
              <a:rPr lang="cs-CZ" dirty="0" smtClean="0"/>
              <a:t>– námořních a pozemních)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Soupeření námořní a pozemní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Námořní moc: </a:t>
            </a:r>
            <a:r>
              <a:rPr lang="cs-CZ" dirty="0" smtClean="0"/>
              <a:t>hlavně </a:t>
            </a:r>
            <a:r>
              <a:rPr lang="cs-CZ" dirty="0"/>
              <a:t>Spojené království a USA</a:t>
            </a:r>
          </a:p>
          <a:p>
            <a:r>
              <a:rPr lang="cs-CZ" dirty="0"/>
              <a:t>snaží se </a:t>
            </a:r>
            <a:r>
              <a:rPr lang="cs-CZ" dirty="0" smtClean="0"/>
              <a:t>vybudovat </a:t>
            </a:r>
            <a:r>
              <a:rPr lang="cs-CZ" dirty="0"/>
              <a:t>silné loďstvo a námořní opěrné body </a:t>
            </a:r>
            <a:r>
              <a:rPr lang="cs-CZ" dirty="0" smtClean="0"/>
              <a:t>(</a:t>
            </a:r>
            <a:r>
              <a:rPr lang="cs-CZ" dirty="0"/>
              <a:t>základny) po </a:t>
            </a:r>
            <a:r>
              <a:rPr lang="cs-CZ" dirty="0" smtClean="0"/>
              <a:t>celém světě</a:t>
            </a:r>
          </a:p>
          <a:p>
            <a:pPr>
              <a:buNone/>
            </a:pPr>
            <a:r>
              <a:rPr lang="cs-CZ" b="1" dirty="0" smtClean="0"/>
              <a:t>Pozemní moc:</a:t>
            </a:r>
            <a:r>
              <a:rPr lang="cs-CZ" dirty="0" smtClean="0"/>
              <a:t> </a:t>
            </a:r>
            <a:r>
              <a:rPr lang="cs-CZ" dirty="0"/>
              <a:t>zejména Rusko</a:t>
            </a:r>
          </a:p>
          <a:p>
            <a:r>
              <a:rPr lang="cs-CZ" dirty="0"/>
              <a:t>snaží se dosáhnout široký přístup k moři a tím participovat na </a:t>
            </a:r>
            <a:r>
              <a:rPr lang="cs-CZ" dirty="0" smtClean="0"/>
              <a:t>výhodách námořních mocností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Hlavní konfliktní zónou je Asie</a:t>
            </a:r>
          </a:p>
          <a:p>
            <a:r>
              <a:rPr lang="cs-CZ" dirty="0"/>
              <a:t>sever: kontroluje Rusko</a:t>
            </a:r>
          </a:p>
          <a:p>
            <a:r>
              <a:rPr lang="cs-CZ" dirty="0"/>
              <a:t>jih: kontroluje Spojené království</a:t>
            </a:r>
          </a:p>
          <a:p>
            <a:pPr>
              <a:buNone/>
            </a:pPr>
            <a:r>
              <a:rPr lang="cs-CZ" dirty="0"/>
              <a:t>mezi nimi </a:t>
            </a:r>
            <a:r>
              <a:rPr lang="cs-CZ" b="1" dirty="0"/>
              <a:t>pás nestability (cca 30°–40° s. </a:t>
            </a:r>
            <a:r>
              <a:rPr lang="cs-CZ" b="1" dirty="0" err="1"/>
              <a:t>š</a:t>
            </a:r>
            <a:r>
              <a:rPr lang="cs-CZ" b="1" dirty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Geopolitika – geografické pojetí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nejasná </a:t>
            </a:r>
            <a:r>
              <a:rPr lang="cs-CZ" dirty="0"/>
              <a:t>definice, různé přístupy, např</a:t>
            </a:r>
            <a:r>
              <a:rPr lang="cs-CZ" dirty="0" smtClean="0"/>
              <a:t>.:</a:t>
            </a:r>
          </a:p>
          <a:p>
            <a:endParaRPr lang="cs-CZ" dirty="0"/>
          </a:p>
          <a:p>
            <a:r>
              <a:rPr lang="cs-CZ" dirty="0"/>
              <a:t>… disciplína zabývající se vztahem mezi politickými jevy a procesy </a:t>
            </a:r>
            <a:r>
              <a:rPr lang="cs-CZ" dirty="0" smtClean="0"/>
              <a:t>a geografickým prostorem</a:t>
            </a:r>
            <a:endParaRPr lang="cs-CZ" dirty="0"/>
          </a:p>
          <a:p>
            <a:pPr>
              <a:buNone/>
            </a:pPr>
            <a:r>
              <a:rPr lang="cs-CZ" dirty="0" smtClean="0"/>
              <a:t>     </a:t>
            </a:r>
            <a:endParaRPr lang="cs-CZ" dirty="0"/>
          </a:p>
          <a:p>
            <a:r>
              <a:rPr lang="cs-CZ" dirty="0"/>
              <a:t>… teoretická koncepce pokoušející se popsat zákonitosti pohybu moci a </a:t>
            </a:r>
            <a:r>
              <a:rPr lang="cs-CZ" dirty="0" smtClean="0"/>
              <a:t>síly v prostoru</a:t>
            </a:r>
          </a:p>
          <a:p>
            <a:endParaRPr lang="cs-CZ" dirty="0"/>
          </a:p>
          <a:p>
            <a:r>
              <a:rPr lang="cs-CZ" dirty="0" smtClean="0"/>
              <a:t>… </a:t>
            </a:r>
            <a:r>
              <a:rPr lang="cs-CZ" dirty="0"/>
              <a:t>způsob analýzy politických problémů upřednostňující teritoriální souvislosti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Halford</a:t>
            </a:r>
            <a:r>
              <a:rPr lang="cs-CZ" b="1" dirty="0"/>
              <a:t> John </a:t>
            </a:r>
            <a:r>
              <a:rPr lang="cs-CZ" b="1" dirty="0" err="1"/>
              <a:t>Mackinder</a:t>
            </a:r>
            <a:r>
              <a:rPr lang="cs-CZ" b="1" dirty="0"/>
              <a:t>(1861–1947) - Angličan</a:t>
            </a:r>
          </a:p>
          <a:p>
            <a:pPr>
              <a:buNone/>
            </a:pPr>
            <a:r>
              <a:rPr lang="cs-CZ" dirty="0"/>
              <a:t>Vypracoval globální geopolitický model:</a:t>
            </a:r>
          </a:p>
          <a:p>
            <a:pPr>
              <a:buNone/>
            </a:pPr>
            <a:r>
              <a:rPr lang="cs-CZ" b="1" dirty="0" smtClean="0"/>
              <a:t>1) Světový </a:t>
            </a:r>
            <a:r>
              <a:rPr lang="cs-CZ" b="1" dirty="0"/>
              <a:t>ostrov – </a:t>
            </a:r>
            <a:r>
              <a:rPr lang="cs-CZ" dirty="0"/>
              <a:t>souvislý kus pevniny, Evropa, Asie a Afrika – tam žije </a:t>
            </a:r>
            <a:r>
              <a:rPr lang="cs-CZ" dirty="0" smtClean="0"/>
              <a:t>většina </a:t>
            </a:r>
            <a:r>
              <a:rPr lang="pt-BR" dirty="0" smtClean="0"/>
              <a:t>obyvatel a tam se formují dějiny</a:t>
            </a:r>
          </a:p>
          <a:p>
            <a:pPr>
              <a:buNone/>
            </a:pPr>
            <a:r>
              <a:rPr lang="cs-CZ" b="1" dirty="0" smtClean="0"/>
              <a:t>2) Světový </a:t>
            </a:r>
            <a:r>
              <a:rPr lang="cs-CZ" b="1" dirty="0"/>
              <a:t>oceán – </a:t>
            </a:r>
            <a:r>
              <a:rPr lang="cs-CZ" dirty="0"/>
              <a:t>soubor všech moří na Zemi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3) Ostrovy </a:t>
            </a:r>
            <a:r>
              <a:rPr lang="cs-CZ" b="1" dirty="0"/>
              <a:t>ve Světovém oceánu (Amerika, Austrálie, Británie, Japonsko </a:t>
            </a:r>
            <a:r>
              <a:rPr lang="cs-CZ" b="1" dirty="0" smtClean="0"/>
              <a:t>…)</a:t>
            </a:r>
            <a:endParaRPr lang="cs-CZ" dirty="0"/>
          </a:p>
          <a:p>
            <a:pPr>
              <a:buNone/>
            </a:pPr>
            <a:r>
              <a:rPr lang="cs-CZ" dirty="0" smtClean="0"/>
              <a:t>    oceánská </a:t>
            </a:r>
            <a:r>
              <a:rPr lang="cs-CZ" dirty="0"/>
              <a:t>periférie, která bude aktivně přispívat do historie až v (blízké</a:t>
            </a:r>
            <a:r>
              <a:rPr lang="cs-CZ" dirty="0" smtClean="0"/>
              <a:t>) budoucnosti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Na </a:t>
            </a:r>
            <a:r>
              <a:rPr lang="cs-CZ" dirty="0"/>
              <a:t>tuto základní koncepci navazuje detailnější rozdělení: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Heartland</a:t>
            </a:r>
            <a:r>
              <a:rPr lang="cs-CZ" b="1" dirty="0"/>
              <a:t> = </a:t>
            </a:r>
            <a:r>
              <a:rPr lang="cs-CZ" dirty="0"/>
              <a:t>vnitrozemí Světového ostrova bez přístupu k </a:t>
            </a:r>
            <a:r>
              <a:rPr lang="cs-CZ" dirty="0" smtClean="0"/>
              <a:t>nezamrzajícím mořím</a:t>
            </a:r>
          </a:p>
          <a:p>
            <a:r>
              <a:rPr lang="cs-CZ" b="1" dirty="0"/>
              <a:t>Vnitřní půlměsíc = </a:t>
            </a:r>
            <a:r>
              <a:rPr lang="cs-CZ" dirty="0"/>
              <a:t>zbytek pevninské Evropy a Asie, severní </a:t>
            </a:r>
            <a:r>
              <a:rPr lang="cs-CZ" dirty="0" smtClean="0"/>
              <a:t>Afrika</a:t>
            </a:r>
          </a:p>
          <a:p>
            <a:r>
              <a:rPr lang="cs-CZ" b="1" dirty="0"/>
              <a:t>Vnější půlměsíc = </a:t>
            </a:r>
            <a:r>
              <a:rPr lang="cs-CZ" dirty="0"/>
              <a:t>„ostrovy“ ve Světovém oceánu (vč. Británie a Japonska) </a:t>
            </a:r>
            <a:r>
              <a:rPr lang="cs-CZ" dirty="0" smtClean="0"/>
              <a:t>a subsaharská Afrika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aspekt geopolitiky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Doporučení pro zahraniční politiku USA:</a:t>
            </a:r>
          </a:p>
          <a:p>
            <a:pPr>
              <a:buNone/>
            </a:pPr>
            <a:r>
              <a:rPr lang="cs-CZ" dirty="0"/>
              <a:t>není důležité pouze „vyvážet vojáky“, ale i</a:t>
            </a:r>
          </a:p>
          <a:p>
            <a:pPr>
              <a:buNone/>
            </a:pPr>
            <a:r>
              <a:rPr lang="cs-CZ" dirty="0"/>
              <a:t>vlastní kulturu a způsob života, protože:</a:t>
            </a:r>
          </a:p>
          <a:p>
            <a:r>
              <a:rPr lang="cs-CZ" b="1" i="1" dirty="0"/>
              <a:t>… boj o myšlení a duše lidí je možná</a:t>
            </a:r>
            <a:endParaRPr lang="cs-CZ" dirty="0"/>
          </a:p>
          <a:p>
            <a:pPr>
              <a:buNone/>
            </a:pPr>
            <a:r>
              <a:rPr lang="cs-CZ" b="1" i="1" dirty="0"/>
              <a:t>důležitější součást geopolitiky, </a:t>
            </a:r>
            <a:r>
              <a:rPr lang="cs-CZ" b="1" i="1" dirty="0" smtClean="0"/>
              <a:t>než vojenská síla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ostatně uvažovali i v SSSR</a:t>
            </a:r>
          </a:p>
          <a:p>
            <a:pPr>
              <a:buNone/>
            </a:pPr>
            <a:r>
              <a:rPr lang="cs-CZ" dirty="0"/>
              <a:t>(ideologické ovlivňování </a:t>
            </a:r>
            <a:r>
              <a:rPr lang="cs-CZ" dirty="0" smtClean="0"/>
              <a:t>rozvojových zemí),</a:t>
            </a:r>
            <a:endParaRPr lang="cs-CZ" dirty="0"/>
          </a:p>
          <a:p>
            <a:pPr>
              <a:buNone/>
            </a:pPr>
            <a:r>
              <a:rPr lang="cs-CZ" dirty="0" smtClean="0"/>
              <a:t>nově </a:t>
            </a:r>
            <a:r>
              <a:rPr lang="cs-CZ" dirty="0"/>
              <a:t>islamisté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tendence v geopolitice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Reakce </a:t>
            </a:r>
            <a:r>
              <a:rPr lang="cs-CZ" dirty="0"/>
              <a:t>na změny ve světě v 90. letech, 3 hlavní přístupy:</a:t>
            </a:r>
          </a:p>
          <a:p>
            <a:r>
              <a:rPr lang="cs-CZ" dirty="0" smtClean="0"/>
              <a:t>Odmítnutí </a:t>
            </a:r>
            <a:r>
              <a:rPr lang="cs-CZ" dirty="0"/>
              <a:t>klasické </a:t>
            </a:r>
            <a:r>
              <a:rPr lang="cs-CZ" dirty="0" smtClean="0"/>
              <a:t>geopolitiky</a:t>
            </a:r>
          </a:p>
          <a:p>
            <a:r>
              <a:rPr lang="cs-CZ" dirty="0"/>
              <a:t>„</a:t>
            </a:r>
            <a:r>
              <a:rPr lang="cs-CZ" dirty="0" err="1"/>
              <a:t>Pologeopolitické</a:t>
            </a:r>
            <a:r>
              <a:rPr lang="cs-CZ" dirty="0"/>
              <a:t> koncepce“</a:t>
            </a:r>
          </a:p>
          <a:p>
            <a:r>
              <a:rPr lang="cs-CZ" dirty="0"/>
              <a:t>Snahy „opravit“ klasickou geopolitiku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tendence v geopolitice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Samuel </a:t>
            </a:r>
            <a:r>
              <a:rPr lang="cs-CZ" b="1" dirty="0" err="1" smtClean="0"/>
              <a:t>Phillips</a:t>
            </a:r>
            <a:r>
              <a:rPr lang="cs-CZ" b="1" dirty="0" smtClean="0"/>
              <a:t> </a:t>
            </a:r>
            <a:r>
              <a:rPr lang="cs-CZ" b="1" dirty="0" err="1" smtClean="0"/>
              <a:t>Huntington</a:t>
            </a:r>
            <a:endParaRPr lang="cs-CZ" b="1" dirty="0" smtClean="0"/>
          </a:p>
          <a:p>
            <a:r>
              <a:rPr lang="cs-CZ" dirty="0" smtClean="0"/>
              <a:t>Konflikty provází lidstvo celé dějiny, mění se jen jejich důvody:</a:t>
            </a:r>
          </a:p>
          <a:p>
            <a:r>
              <a:rPr lang="cs-CZ" dirty="0" smtClean="0"/>
              <a:t>války dynastií (středověk)</a:t>
            </a:r>
          </a:p>
          <a:p>
            <a:r>
              <a:rPr lang="cs-CZ" dirty="0" smtClean="0"/>
              <a:t>války národů (1. světová válka)</a:t>
            </a:r>
          </a:p>
          <a:p>
            <a:r>
              <a:rPr lang="cs-CZ" dirty="0" smtClean="0"/>
              <a:t>války ideologií (2. světová válka)</a:t>
            </a:r>
          </a:p>
          <a:p>
            <a:r>
              <a:rPr lang="pl-PL" dirty="0" smtClean="0"/>
              <a:t>co ale nyní? Národy? Ideologie? Něco jiného?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Samuel </a:t>
            </a:r>
            <a:r>
              <a:rPr lang="cs-CZ" b="1" dirty="0" err="1" smtClean="0"/>
              <a:t>Phillips</a:t>
            </a:r>
            <a:r>
              <a:rPr lang="cs-CZ" b="1" dirty="0" smtClean="0"/>
              <a:t> </a:t>
            </a:r>
            <a:r>
              <a:rPr lang="cs-CZ" b="1" dirty="0" err="1" smtClean="0"/>
              <a:t>Huntington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 hlavního hráče geopolitických procesů nepovažuje </a:t>
            </a:r>
            <a:r>
              <a:rPr lang="cs-CZ" dirty="0" smtClean="0"/>
              <a:t>národní státy, ale civilizace </a:t>
            </a:r>
          </a:p>
          <a:p>
            <a:r>
              <a:rPr lang="cs-CZ" dirty="0" smtClean="0"/>
              <a:t> proto je třeba zaměřit se ne na relace mezi cca 200 státy, ale mezi 9 civilizacemi (západní, latinskoamerická, pravoslavná, islámská, africká, čínská, japonská, hinduistická a buddhistická)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Civilizace </a:t>
            </a:r>
            <a:r>
              <a:rPr lang="cs-CZ" dirty="0"/>
              <a:t>(</a:t>
            </a:r>
            <a:r>
              <a:rPr lang="cs-CZ" dirty="0" err="1"/>
              <a:t>civilisation</a:t>
            </a:r>
            <a:r>
              <a:rPr lang="cs-CZ" dirty="0"/>
              <a:t>) chápe jako nejširší možný rámec, </a:t>
            </a:r>
            <a:r>
              <a:rPr lang="cs-CZ" dirty="0" smtClean="0"/>
              <a:t>ve kterém se lidé identifikují jako společenství na základě sdílených hodnot</a:t>
            </a:r>
          </a:p>
          <a:p>
            <a:pPr>
              <a:buNone/>
            </a:pPr>
            <a:r>
              <a:rPr lang="cs-CZ" dirty="0" smtClean="0"/>
              <a:t>   (</a:t>
            </a:r>
            <a:r>
              <a:rPr lang="cs-CZ" dirty="0"/>
              <a:t>jsou přirozeně i jiná, užší, společenství – rodina, národ </a:t>
            </a:r>
            <a:r>
              <a:rPr lang="cs-CZ" dirty="0" smtClean="0"/>
              <a:t>/ národní stát, náboženství)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civilizace vytvořila samostatně vlastní filozofii / </a:t>
            </a:r>
            <a:r>
              <a:rPr lang="cs-CZ" dirty="0" smtClean="0"/>
              <a:t>okruhy, liší se proto chápáním významu některých základních pojmů</a:t>
            </a:r>
            <a:endParaRPr lang="cs-CZ" dirty="0"/>
          </a:p>
          <a:p>
            <a:r>
              <a:rPr lang="cs-CZ" dirty="0"/>
              <a:t>(demokracie / pravda / spravedlnost / právo / národ), ale</a:t>
            </a:r>
          </a:p>
          <a:p>
            <a:r>
              <a:rPr lang="cs-CZ" dirty="0"/>
              <a:t>také pohledem na postavení jednotlivce ve společnosti, etiketou </a:t>
            </a:r>
            <a:r>
              <a:rPr lang="cs-CZ" dirty="0" smtClean="0"/>
              <a:t>a způsobem komunikace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Geopolitika – žurnalistické pojetí a pojetí v praktické politice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/>
              <a:t>totéž co „světová politika“ nebo „politická geografie“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/>
              <a:t>geopolitický = „velmocenský“)</a:t>
            </a:r>
          </a:p>
          <a:p>
            <a:r>
              <a:rPr lang="cs-CZ" dirty="0"/>
              <a:t>… často jen pomocné slovo bez zřejmého významu zdůrazňující nebo zesilující</a:t>
            </a:r>
          </a:p>
          <a:p>
            <a:r>
              <a:rPr lang="cs-CZ" dirty="0"/>
              <a:t>vlastní tvrzení (… geopolitický = „důležitý, významný“)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civilizace má určitou tendenci považovat se za </a:t>
            </a:r>
            <a:r>
              <a:rPr lang="cs-CZ" dirty="0" smtClean="0"/>
              <a:t>nejvyspělejší / nejdokonalejší (alespoň v ohledu na svůj hodnotový systém)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Členění geopolitiky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vnější geopolitika (zkoumá vztahy mezi státy)</a:t>
            </a:r>
          </a:p>
          <a:p>
            <a:r>
              <a:rPr lang="cs-CZ" b="1" dirty="0"/>
              <a:t>vnitřní geopolitika (zkoumá vztahy uvnitř státu)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globální geopolitika </a:t>
            </a:r>
            <a:r>
              <a:rPr lang="cs-CZ" dirty="0"/>
              <a:t>(zkoumá vztahy na globální úrovni, hráči </a:t>
            </a:r>
            <a:r>
              <a:rPr lang="cs-CZ" dirty="0" smtClean="0"/>
              <a:t>jsou mezinárodní organizace a globální velmoci)</a:t>
            </a:r>
          </a:p>
          <a:p>
            <a:endParaRPr lang="cs-CZ" b="1" dirty="0"/>
          </a:p>
          <a:p>
            <a:r>
              <a:rPr lang="cs-CZ" b="1" dirty="0" err="1" smtClean="0"/>
              <a:t>makroregionální</a:t>
            </a:r>
            <a:r>
              <a:rPr lang="cs-CZ" b="1" dirty="0" smtClean="0"/>
              <a:t> </a:t>
            </a:r>
            <a:r>
              <a:rPr lang="cs-CZ" b="1" dirty="0"/>
              <a:t>geopolitika </a:t>
            </a:r>
            <a:r>
              <a:rPr lang="cs-CZ" dirty="0"/>
              <a:t>(na úrovni skupin států – regionální </a:t>
            </a:r>
            <a:r>
              <a:rPr lang="cs-CZ" dirty="0" smtClean="0"/>
              <a:t>mezinárodní organizace, konfesní společenství)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státní geopolitika</a:t>
            </a:r>
            <a:r>
              <a:rPr lang="cs-CZ" dirty="0"/>
              <a:t>(na</a:t>
            </a:r>
            <a:r>
              <a:rPr lang="cs-CZ" b="1" dirty="0"/>
              <a:t> </a:t>
            </a:r>
            <a:r>
              <a:rPr lang="cs-CZ" dirty="0"/>
              <a:t>úrovni státu)</a:t>
            </a:r>
          </a:p>
          <a:p>
            <a:r>
              <a:rPr lang="cs-CZ" b="1" dirty="0"/>
              <a:t>regionální a lokální geopolitika </a:t>
            </a:r>
            <a:r>
              <a:rPr lang="cs-CZ" dirty="0"/>
              <a:t>(menší územní celky)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etapy vývoje geopolitiky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Německá geopolitika</a:t>
            </a:r>
          </a:p>
          <a:p>
            <a:r>
              <a:rPr lang="cs-CZ" dirty="0"/>
              <a:t> Anglosaská geopolitika</a:t>
            </a:r>
          </a:p>
          <a:p>
            <a:r>
              <a:rPr lang="cs-CZ" dirty="0"/>
              <a:t> Současná </a:t>
            </a:r>
            <a:r>
              <a:rPr lang="cs-CZ" dirty="0" smtClean="0"/>
              <a:t>geopolitika</a:t>
            </a:r>
          </a:p>
          <a:p>
            <a:endParaRPr lang="cs-CZ" dirty="0"/>
          </a:p>
          <a:p>
            <a:r>
              <a:rPr lang="pt-BR" dirty="0"/>
              <a:t>Počátky geopolitiky operují s pojmem </a:t>
            </a:r>
            <a:r>
              <a:rPr lang="pt-BR" b="1" dirty="0"/>
              <a:t>„geografický determinismus“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Německá geopolitika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Zakladatel německé geopolitiky: </a:t>
            </a:r>
            <a:r>
              <a:rPr lang="cs-CZ" b="1" dirty="0"/>
              <a:t>Friedrich </a:t>
            </a:r>
            <a:r>
              <a:rPr lang="cs-CZ" b="1" dirty="0" err="1"/>
              <a:t>Ratzel</a:t>
            </a:r>
            <a:r>
              <a:rPr lang="cs-CZ" b="1" dirty="0"/>
              <a:t> (</a:t>
            </a:r>
            <a:r>
              <a:rPr lang="cs-CZ" b="1" dirty="0" smtClean="0"/>
              <a:t>1844–1904)</a:t>
            </a:r>
          </a:p>
          <a:p>
            <a:pPr>
              <a:buNone/>
            </a:pPr>
            <a:r>
              <a:rPr lang="cs-CZ" b="1" dirty="0"/>
              <a:t>Hlavní teze:</a:t>
            </a:r>
          </a:p>
          <a:p>
            <a:r>
              <a:rPr lang="pt-BR" dirty="0"/>
              <a:t>sociální darwinismus a geografický determinismus</a:t>
            </a:r>
          </a:p>
          <a:p>
            <a:r>
              <a:rPr lang="cs-CZ" b="1" dirty="0"/>
              <a:t>stát je biologický organismus nižšího typu</a:t>
            </a:r>
          </a:p>
          <a:p>
            <a:r>
              <a:rPr lang="cs-CZ" dirty="0" smtClean="0"/>
              <a:t>zákony </a:t>
            </a:r>
            <a:r>
              <a:rPr lang="cs-CZ" dirty="0"/>
              <a:t>prostorového růstu státu</a:t>
            </a:r>
          </a:p>
          <a:p>
            <a:r>
              <a:rPr lang="cs-CZ" dirty="0"/>
              <a:t>neustálé soupeření se sousedy o geograficky cenné </a:t>
            </a:r>
            <a:r>
              <a:rPr lang="cs-CZ" dirty="0" smtClean="0"/>
              <a:t>oblasti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Principem vztahů je tedy </a:t>
            </a:r>
            <a:r>
              <a:rPr lang="pl-PL" b="1" dirty="0"/>
              <a:t>boj o prostor</a:t>
            </a:r>
          </a:p>
          <a:p>
            <a:r>
              <a:rPr lang="cs-CZ" dirty="0"/>
              <a:t>teorie </a:t>
            </a:r>
            <a:r>
              <a:rPr lang="cs-CZ" b="1" dirty="0"/>
              <a:t>životního prostoru</a:t>
            </a:r>
          </a:p>
          <a:p>
            <a:r>
              <a:rPr lang="cs-CZ" dirty="0"/>
              <a:t>některé státy jsou </a:t>
            </a:r>
            <a:r>
              <a:rPr lang="cs-CZ" b="1" dirty="0"/>
              <a:t>reálné </a:t>
            </a:r>
            <a:r>
              <a:rPr lang="cs-CZ" b="1" dirty="0" smtClean="0"/>
              <a:t>velmoci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917</Words>
  <Application>Microsoft Office PowerPoint</Application>
  <PresentationFormat>Předvádění na obrazovce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Úvod do rozvojových studií </vt:lpstr>
      <vt:lpstr>Geopolitika – geografické pojetí </vt:lpstr>
      <vt:lpstr>Geopolitika – žurnalistické pojetí a pojetí v praktické politice </vt:lpstr>
      <vt:lpstr>Členění geopolitiky</vt:lpstr>
      <vt:lpstr>Prezentace aplikace PowerPoint</vt:lpstr>
      <vt:lpstr>Prezentace aplikace PowerPoint</vt:lpstr>
      <vt:lpstr>Hlavní etapy vývoje geopolitiky</vt:lpstr>
      <vt:lpstr>Německá geopolitika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Anglosaská geopolitika</vt:lpstr>
      <vt:lpstr>Soupeření námořní a pozemní moci</vt:lpstr>
      <vt:lpstr>Prezentace aplikace PowerPoint</vt:lpstr>
      <vt:lpstr>Prezentace aplikace PowerPoint</vt:lpstr>
      <vt:lpstr>Prezentace aplikace PowerPoint</vt:lpstr>
      <vt:lpstr>Prezentace aplikace PowerPoint</vt:lpstr>
      <vt:lpstr>Kulturní aspekt geopolitiky</vt:lpstr>
      <vt:lpstr>Prezentace aplikace PowerPoint</vt:lpstr>
      <vt:lpstr>Současné tendence v geopolitice</vt:lpstr>
      <vt:lpstr>Současné tendence v geopolitice</vt:lpstr>
      <vt:lpstr>Samuel Phillips Huntington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10</cp:revision>
  <dcterms:created xsi:type="dcterms:W3CDTF">2013-02-16T14:11:34Z</dcterms:created>
  <dcterms:modified xsi:type="dcterms:W3CDTF">2014-01-15T13:30:06Z</dcterms:modified>
</cp:coreProperties>
</file>