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41"/>
  </p:handoutMasterIdLst>
  <p:sldIdLst>
    <p:sldId id="256" r:id="rId2"/>
    <p:sldId id="258" r:id="rId3"/>
    <p:sldId id="259" r:id="rId4"/>
    <p:sldId id="260" r:id="rId5"/>
    <p:sldId id="261" r:id="rId6"/>
    <p:sldId id="262" r:id="rId7"/>
    <p:sldId id="263" r:id="rId8"/>
    <p:sldId id="264" r:id="rId9"/>
    <p:sldId id="294" r:id="rId10"/>
    <p:sldId id="295" r:id="rId11"/>
    <p:sldId id="296" r:id="rId12"/>
    <p:sldId id="297" r:id="rId13"/>
    <p:sldId id="279" r:id="rId14"/>
    <p:sldId id="287" r:id="rId15"/>
    <p:sldId id="280" r:id="rId16"/>
    <p:sldId id="281" r:id="rId17"/>
    <p:sldId id="282" r:id="rId18"/>
    <p:sldId id="283" r:id="rId19"/>
    <p:sldId id="284" r:id="rId20"/>
    <p:sldId id="285" r:id="rId21"/>
    <p:sldId id="286" r:id="rId22"/>
    <p:sldId id="265" r:id="rId23"/>
    <p:sldId id="266" r:id="rId24"/>
    <p:sldId id="267" r:id="rId25"/>
    <p:sldId id="268" r:id="rId26"/>
    <p:sldId id="269" r:id="rId27"/>
    <p:sldId id="270" r:id="rId28"/>
    <p:sldId id="271" r:id="rId29"/>
    <p:sldId id="273" r:id="rId30"/>
    <p:sldId id="272" r:id="rId31"/>
    <p:sldId id="274" r:id="rId32"/>
    <p:sldId id="275" r:id="rId33"/>
    <p:sldId id="276" r:id="rId34"/>
    <p:sldId id="288" r:id="rId35"/>
    <p:sldId id="278" r:id="rId36"/>
    <p:sldId id="289" r:id="rId37"/>
    <p:sldId id="291" r:id="rId38"/>
    <p:sldId id="292" r:id="rId39"/>
    <p:sldId id="293" r:id="rId40"/>
  </p:sldIdLst>
  <p:sldSz cx="9144000" cy="6858000" type="screen4x3"/>
  <p:notesSz cx="6858000" cy="9144000"/>
  <p:defaultTextStyle>
    <a:defPPr>
      <a:defRPr lang="cs-CZ"/>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cs-CZ"/>
          </a:p>
        </p:txBody>
      </p:sp>
      <p:sp>
        <p:nvSpPr>
          <p:cNvPr id="3" name="Zástupný symbol pro datum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AAE589F5-D51B-42B6-8608-6B5707CDD20D}" type="datetimeFigureOut">
              <a:rPr lang="cs-CZ"/>
              <a:pPr>
                <a:defRPr/>
              </a:pPr>
              <a:t>15. 1. 2014</a:t>
            </a:fld>
            <a:endParaRPr lang="cs-CZ"/>
          </a:p>
        </p:txBody>
      </p:sp>
      <p:sp>
        <p:nvSpPr>
          <p:cNvPr id="4" name="Zástupný symbol pro zápatí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cs-CZ"/>
          </a:p>
        </p:txBody>
      </p:sp>
      <p:sp>
        <p:nvSpPr>
          <p:cNvPr id="5" name="Zástupný symbol pro číslo snímku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0B96606E-5949-4FE3-9C8B-B22FFFB3F48C}" type="slidenum">
              <a:rPr lang="cs-CZ"/>
              <a:pPr>
                <a:defRPr/>
              </a:pPr>
              <a:t>‹#›</a:t>
            </a:fld>
            <a:endParaRPr lang="cs-CZ"/>
          </a:p>
        </p:txBody>
      </p:sp>
    </p:spTree>
    <p:extLst>
      <p:ext uri="{BB962C8B-B14F-4D97-AF65-F5344CB8AC3E}">
        <p14:creationId xmlns:p14="http://schemas.microsoft.com/office/powerpoint/2010/main" val="279941965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lvl1pPr>
              <a:defRPr/>
            </a:lvl1pPr>
          </a:lstStyle>
          <a:p>
            <a:pPr>
              <a:defRPr/>
            </a:pPr>
            <a:fld id="{8621CC28-3B84-4E00-9B46-F19434B8A2C1}" type="datetimeFigureOut">
              <a:rPr lang="cs-CZ"/>
              <a:pPr>
                <a:defRPr/>
              </a:pPr>
              <a:t>15. 1. 2014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BC0D3693-9EAC-400E-8FF5-5F7B61DAADD5}" type="slidenum">
              <a:rPr lang="cs-CZ"/>
              <a:pPr>
                <a:defRPr/>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3E6B85B9-A471-49A7-90E5-A494AC335FF7}" type="datetimeFigureOut">
              <a:rPr lang="cs-CZ"/>
              <a:pPr>
                <a:defRPr/>
              </a:pPr>
              <a:t>15. 1. 2014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C1912B0C-B623-467E-BD2A-ADF2738A6343}" type="slidenum">
              <a:rPr lang="cs-CZ"/>
              <a:pPr>
                <a:defRPr/>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FB631BE6-0E3E-4EF5-9346-FB1F8451557F}" type="datetimeFigureOut">
              <a:rPr lang="cs-CZ"/>
              <a:pPr>
                <a:defRPr/>
              </a:pPr>
              <a:t>15. 1. 2014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29FFAF40-2023-40D2-AB10-5036CC9AE631}" type="slidenum">
              <a:rPr lang="cs-CZ"/>
              <a:pPr>
                <a:defRPr/>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lvl1pPr>
              <a:defRPr/>
            </a:lvl1pPr>
          </a:lstStyle>
          <a:p>
            <a:pPr>
              <a:defRPr/>
            </a:pPr>
            <a:fld id="{58BC53DE-3447-4FCB-86DB-EF528CEA6412}" type="datetimeFigureOut">
              <a:rPr lang="cs-CZ"/>
              <a:pPr>
                <a:defRPr/>
              </a:pPr>
              <a:t>15. 1. 2014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38E94182-9731-4ACD-8F95-AD97511FEFC3}" type="slidenum">
              <a:rPr lang="cs-CZ"/>
              <a:pPr>
                <a:defRPr/>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lvl1pPr>
              <a:defRPr/>
            </a:lvl1pPr>
          </a:lstStyle>
          <a:p>
            <a:pPr>
              <a:defRPr/>
            </a:pPr>
            <a:fld id="{B682AA8E-FD3F-444A-9A2A-ED8DBB8502E2}" type="datetimeFigureOut">
              <a:rPr lang="cs-CZ"/>
              <a:pPr>
                <a:defRPr/>
              </a:pPr>
              <a:t>15. 1. 2014</a:t>
            </a:fld>
            <a:endParaRPr lang="cs-CZ"/>
          </a:p>
        </p:txBody>
      </p:sp>
      <p:sp>
        <p:nvSpPr>
          <p:cNvPr id="5" name="Zástupný symbol pro zápatí 4"/>
          <p:cNvSpPr>
            <a:spLocks noGrp="1"/>
          </p:cNvSpPr>
          <p:nvPr>
            <p:ph type="ftr" sz="quarter" idx="11"/>
          </p:nvPr>
        </p:nvSpPr>
        <p:spPr/>
        <p:txBody>
          <a:bodyPr/>
          <a:lstStyle>
            <a:lvl1pPr>
              <a:defRPr/>
            </a:lvl1pPr>
          </a:lstStyle>
          <a:p>
            <a:pPr>
              <a:defRPr/>
            </a:pPr>
            <a:endParaRPr lang="cs-CZ"/>
          </a:p>
        </p:txBody>
      </p:sp>
      <p:sp>
        <p:nvSpPr>
          <p:cNvPr id="6" name="Zástupný symbol pro číslo snímku 5"/>
          <p:cNvSpPr>
            <a:spLocks noGrp="1"/>
          </p:cNvSpPr>
          <p:nvPr>
            <p:ph type="sldNum" sz="quarter" idx="12"/>
          </p:nvPr>
        </p:nvSpPr>
        <p:spPr/>
        <p:txBody>
          <a:bodyPr/>
          <a:lstStyle>
            <a:lvl1pPr>
              <a:defRPr/>
            </a:lvl1pPr>
          </a:lstStyle>
          <a:p>
            <a:pPr>
              <a:defRPr/>
            </a:pPr>
            <a:fld id="{6D10E68A-EF99-4DAE-A85E-7318E81B1E27}" type="slidenum">
              <a:rPr lang="cs-CZ"/>
              <a:pPr>
                <a:defRPr/>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3"/>
          <p:cNvSpPr>
            <a:spLocks noGrp="1"/>
          </p:cNvSpPr>
          <p:nvPr>
            <p:ph type="dt" sz="half" idx="10"/>
          </p:nvPr>
        </p:nvSpPr>
        <p:spPr/>
        <p:txBody>
          <a:bodyPr/>
          <a:lstStyle>
            <a:lvl1pPr>
              <a:defRPr/>
            </a:lvl1pPr>
          </a:lstStyle>
          <a:p>
            <a:pPr>
              <a:defRPr/>
            </a:pPr>
            <a:fld id="{7DCA5B21-271E-4843-97BF-758CFB04A379}" type="datetimeFigureOut">
              <a:rPr lang="cs-CZ"/>
              <a:pPr>
                <a:defRPr/>
              </a:pPr>
              <a:t>15. 1. 2014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0DB8120A-13E1-4EBB-A58A-EADE1D7588C3}" type="slidenum">
              <a:rPr lang="cs-CZ"/>
              <a:pPr>
                <a:defRPr/>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3"/>
          <p:cNvSpPr>
            <a:spLocks noGrp="1"/>
          </p:cNvSpPr>
          <p:nvPr>
            <p:ph type="dt" sz="half" idx="10"/>
          </p:nvPr>
        </p:nvSpPr>
        <p:spPr/>
        <p:txBody>
          <a:bodyPr/>
          <a:lstStyle>
            <a:lvl1pPr>
              <a:defRPr/>
            </a:lvl1pPr>
          </a:lstStyle>
          <a:p>
            <a:pPr>
              <a:defRPr/>
            </a:pPr>
            <a:fld id="{6D60372B-3425-4FB9-BB60-E18CD47A82AC}" type="datetimeFigureOut">
              <a:rPr lang="cs-CZ"/>
              <a:pPr>
                <a:defRPr/>
              </a:pPr>
              <a:t>15. 1. 2014</a:t>
            </a:fld>
            <a:endParaRPr lang="cs-CZ"/>
          </a:p>
        </p:txBody>
      </p:sp>
      <p:sp>
        <p:nvSpPr>
          <p:cNvPr id="8" name="Zástupný symbol pro zápatí 4"/>
          <p:cNvSpPr>
            <a:spLocks noGrp="1"/>
          </p:cNvSpPr>
          <p:nvPr>
            <p:ph type="ftr" sz="quarter" idx="11"/>
          </p:nvPr>
        </p:nvSpPr>
        <p:spPr/>
        <p:txBody>
          <a:bodyPr/>
          <a:lstStyle>
            <a:lvl1pPr>
              <a:defRPr/>
            </a:lvl1pPr>
          </a:lstStyle>
          <a:p>
            <a:pPr>
              <a:defRPr/>
            </a:pPr>
            <a:endParaRPr lang="cs-CZ"/>
          </a:p>
        </p:txBody>
      </p:sp>
      <p:sp>
        <p:nvSpPr>
          <p:cNvPr id="9" name="Zástupný symbol pro číslo snímku 5"/>
          <p:cNvSpPr>
            <a:spLocks noGrp="1"/>
          </p:cNvSpPr>
          <p:nvPr>
            <p:ph type="sldNum" sz="quarter" idx="12"/>
          </p:nvPr>
        </p:nvSpPr>
        <p:spPr/>
        <p:txBody>
          <a:bodyPr/>
          <a:lstStyle>
            <a:lvl1pPr>
              <a:defRPr/>
            </a:lvl1pPr>
          </a:lstStyle>
          <a:p>
            <a:pPr>
              <a:defRPr/>
            </a:pPr>
            <a:fld id="{79E3BB1A-51C2-4C1C-AD4A-69789D16D25C}" type="slidenum">
              <a:rPr lang="cs-CZ"/>
              <a:pPr>
                <a:defRPr/>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3"/>
          <p:cNvSpPr>
            <a:spLocks noGrp="1"/>
          </p:cNvSpPr>
          <p:nvPr>
            <p:ph type="dt" sz="half" idx="10"/>
          </p:nvPr>
        </p:nvSpPr>
        <p:spPr/>
        <p:txBody>
          <a:bodyPr/>
          <a:lstStyle>
            <a:lvl1pPr>
              <a:defRPr/>
            </a:lvl1pPr>
          </a:lstStyle>
          <a:p>
            <a:pPr>
              <a:defRPr/>
            </a:pPr>
            <a:fld id="{0A883C12-2638-403D-BCAD-3A6A2059B469}" type="datetimeFigureOut">
              <a:rPr lang="cs-CZ"/>
              <a:pPr>
                <a:defRPr/>
              </a:pPr>
              <a:t>15. 1. 2014</a:t>
            </a:fld>
            <a:endParaRPr lang="cs-CZ"/>
          </a:p>
        </p:txBody>
      </p:sp>
      <p:sp>
        <p:nvSpPr>
          <p:cNvPr id="4" name="Zástupný symbol pro zápatí 4"/>
          <p:cNvSpPr>
            <a:spLocks noGrp="1"/>
          </p:cNvSpPr>
          <p:nvPr>
            <p:ph type="ftr" sz="quarter" idx="11"/>
          </p:nvPr>
        </p:nvSpPr>
        <p:spPr/>
        <p:txBody>
          <a:bodyPr/>
          <a:lstStyle>
            <a:lvl1pPr>
              <a:defRPr/>
            </a:lvl1pPr>
          </a:lstStyle>
          <a:p>
            <a:pPr>
              <a:defRPr/>
            </a:pPr>
            <a:endParaRPr lang="cs-CZ"/>
          </a:p>
        </p:txBody>
      </p:sp>
      <p:sp>
        <p:nvSpPr>
          <p:cNvPr id="5" name="Zástupný symbol pro číslo snímku 5"/>
          <p:cNvSpPr>
            <a:spLocks noGrp="1"/>
          </p:cNvSpPr>
          <p:nvPr>
            <p:ph type="sldNum" sz="quarter" idx="12"/>
          </p:nvPr>
        </p:nvSpPr>
        <p:spPr/>
        <p:txBody>
          <a:bodyPr/>
          <a:lstStyle>
            <a:lvl1pPr>
              <a:defRPr/>
            </a:lvl1pPr>
          </a:lstStyle>
          <a:p>
            <a:pPr>
              <a:defRPr/>
            </a:pPr>
            <a:fld id="{A286B289-FD47-458A-BBC8-19386F595299}" type="slidenum">
              <a:rPr lang="cs-CZ"/>
              <a:pPr>
                <a:defRPr/>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3"/>
          <p:cNvSpPr>
            <a:spLocks noGrp="1"/>
          </p:cNvSpPr>
          <p:nvPr>
            <p:ph type="dt" sz="half" idx="10"/>
          </p:nvPr>
        </p:nvSpPr>
        <p:spPr/>
        <p:txBody>
          <a:bodyPr/>
          <a:lstStyle>
            <a:lvl1pPr>
              <a:defRPr/>
            </a:lvl1pPr>
          </a:lstStyle>
          <a:p>
            <a:pPr>
              <a:defRPr/>
            </a:pPr>
            <a:fld id="{6FB13169-687D-40F7-BDE5-76D0193992E7}" type="datetimeFigureOut">
              <a:rPr lang="cs-CZ"/>
              <a:pPr>
                <a:defRPr/>
              </a:pPr>
              <a:t>15. 1. 2014</a:t>
            </a:fld>
            <a:endParaRPr lang="cs-CZ"/>
          </a:p>
        </p:txBody>
      </p:sp>
      <p:sp>
        <p:nvSpPr>
          <p:cNvPr id="3" name="Zástupný symbol pro zápatí 4"/>
          <p:cNvSpPr>
            <a:spLocks noGrp="1"/>
          </p:cNvSpPr>
          <p:nvPr>
            <p:ph type="ftr" sz="quarter" idx="11"/>
          </p:nvPr>
        </p:nvSpPr>
        <p:spPr/>
        <p:txBody>
          <a:bodyPr/>
          <a:lstStyle>
            <a:lvl1pPr>
              <a:defRPr/>
            </a:lvl1pPr>
          </a:lstStyle>
          <a:p>
            <a:pPr>
              <a:defRPr/>
            </a:pPr>
            <a:endParaRPr lang="cs-CZ"/>
          </a:p>
        </p:txBody>
      </p:sp>
      <p:sp>
        <p:nvSpPr>
          <p:cNvPr id="4" name="Zástupný symbol pro číslo snímku 5"/>
          <p:cNvSpPr>
            <a:spLocks noGrp="1"/>
          </p:cNvSpPr>
          <p:nvPr>
            <p:ph type="sldNum" sz="quarter" idx="12"/>
          </p:nvPr>
        </p:nvSpPr>
        <p:spPr/>
        <p:txBody>
          <a:bodyPr/>
          <a:lstStyle>
            <a:lvl1pPr>
              <a:defRPr/>
            </a:lvl1pPr>
          </a:lstStyle>
          <a:p>
            <a:pPr>
              <a:defRPr/>
            </a:pPr>
            <a:fld id="{7B893321-3DF3-4270-9CD2-3C5DBB37BD64}" type="slidenum">
              <a:rPr lang="cs-CZ"/>
              <a:pPr>
                <a:defRPr/>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0D15CA7D-5DCF-43FE-88EE-BEDDE8A50BEE}" type="datetimeFigureOut">
              <a:rPr lang="cs-CZ"/>
              <a:pPr>
                <a:defRPr/>
              </a:pPr>
              <a:t>15. 1. 2014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C29D6EE5-7D48-443D-9F68-B86414540BEF}" type="slidenum">
              <a:rPr lang="cs-CZ"/>
              <a:pPr>
                <a:defRPr/>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cs-CZ" noProof="0"/>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3"/>
          <p:cNvSpPr>
            <a:spLocks noGrp="1"/>
          </p:cNvSpPr>
          <p:nvPr>
            <p:ph type="dt" sz="half" idx="10"/>
          </p:nvPr>
        </p:nvSpPr>
        <p:spPr/>
        <p:txBody>
          <a:bodyPr/>
          <a:lstStyle>
            <a:lvl1pPr>
              <a:defRPr/>
            </a:lvl1pPr>
          </a:lstStyle>
          <a:p>
            <a:pPr>
              <a:defRPr/>
            </a:pPr>
            <a:fld id="{A3EC4BDF-2E5F-4CEC-9A43-05E690C2A7B7}" type="datetimeFigureOut">
              <a:rPr lang="cs-CZ"/>
              <a:pPr>
                <a:defRPr/>
              </a:pPr>
              <a:t>15. 1. 2014</a:t>
            </a:fld>
            <a:endParaRPr lang="cs-CZ"/>
          </a:p>
        </p:txBody>
      </p:sp>
      <p:sp>
        <p:nvSpPr>
          <p:cNvPr id="6" name="Zástupný symbol pro zápatí 4"/>
          <p:cNvSpPr>
            <a:spLocks noGrp="1"/>
          </p:cNvSpPr>
          <p:nvPr>
            <p:ph type="ftr" sz="quarter" idx="11"/>
          </p:nvPr>
        </p:nvSpPr>
        <p:spPr/>
        <p:txBody>
          <a:bodyPr/>
          <a:lstStyle>
            <a:lvl1pPr>
              <a:defRPr/>
            </a:lvl1pPr>
          </a:lstStyle>
          <a:p>
            <a:pPr>
              <a:defRPr/>
            </a:pPr>
            <a:endParaRPr lang="cs-CZ"/>
          </a:p>
        </p:txBody>
      </p:sp>
      <p:sp>
        <p:nvSpPr>
          <p:cNvPr id="7" name="Zástupný symbol pro číslo snímku 5"/>
          <p:cNvSpPr>
            <a:spLocks noGrp="1"/>
          </p:cNvSpPr>
          <p:nvPr>
            <p:ph type="sldNum" sz="quarter" idx="12"/>
          </p:nvPr>
        </p:nvSpPr>
        <p:spPr/>
        <p:txBody>
          <a:bodyPr/>
          <a:lstStyle>
            <a:lvl1pPr>
              <a:defRPr/>
            </a:lvl1pPr>
          </a:lstStyle>
          <a:p>
            <a:pPr>
              <a:defRPr/>
            </a:pPr>
            <a:fld id="{D8439842-34AA-4C4A-8932-8DF1B0D2498D}" type="slidenum">
              <a:rPr lang="cs-CZ"/>
              <a:pPr>
                <a:defRPr/>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Zástupný symbol pro nadpis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cs-CZ" smtClean="0"/>
              <a:t>Klepnutím lze upravit styl předlohy nadpisů.</a:t>
            </a:r>
          </a:p>
        </p:txBody>
      </p:sp>
      <p:sp>
        <p:nvSpPr>
          <p:cNvPr id="1027" name="Zástupný symbol pro text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cs typeface="+mn-cs"/>
              </a:defRPr>
            </a:lvl1pPr>
          </a:lstStyle>
          <a:p>
            <a:pPr>
              <a:defRPr/>
            </a:pPr>
            <a:fld id="{BD812CE7-D038-4E5B-9031-D1089B57E6D1}" type="datetimeFigureOut">
              <a:rPr lang="cs-CZ"/>
              <a:pPr>
                <a:defRPr/>
              </a:pPr>
              <a:t>15. 1. 2014</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84B73AFA-C262-4B61-9796-F4C6CD2D330B}" type="slidenum">
              <a:rPr lang="cs-CZ"/>
              <a:pPr>
                <a:defRPr/>
              </a:pPr>
              <a:t>‹#›</a:t>
            </a:fld>
            <a:endParaRPr lang="cs-CZ"/>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Nadpis 1"/>
          <p:cNvSpPr>
            <a:spLocks noGrp="1"/>
          </p:cNvSpPr>
          <p:nvPr>
            <p:ph type="ctrTitle"/>
          </p:nvPr>
        </p:nvSpPr>
        <p:spPr/>
        <p:txBody>
          <a:bodyPr/>
          <a:lstStyle/>
          <a:p>
            <a:r>
              <a:rPr lang="cs-CZ" smtClean="0"/>
              <a:t>Úvod do rozvojových studií</a:t>
            </a:r>
            <a:br>
              <a:rPr lang="cs-CZ" smtClean="0"/>
            </a:br>
            <a:endParaRPr lang="cs-CZ" sz="3200" smtClean="0"/>
          </a:p>
        </p:txBody>
      </p:sp>
      <p:sp>
        <p:nvSpPr>
          <p:cNvPr id="3" name="Podnadpis 2"/>
          <p:cNvSpPr>
            <a:spLocks noGrp="1"/>
          </p:cNvSpPr>
          <p:nvPr>
            <p:ph type="subTitle" idx="1"/>
          </p:nvPr>
        </p:nvSpPr>
        <p:spPr/>
        <p:txBody>
          <a:bodyPr>
            <a:normAutofit/>
          </a:bodyPr>
          <a:lstStyle/>
          <a:p>
            <a:r>
              <a:rPr lang="cs-CZ">
                <a:solidFill>
                  <a:srgbClr val="898989"/>
                </a:solidFill>
              </a:rPr>
              <a:t>SVĚTOVÁ EKONOMIKA, INDEX LIDSKÉHO ROZVOJE, EVROPSKÁ INTEGRACE, ROZVOJOVÉ ZEMĚ</a:t>
            </a:r>
            <a:endParaRPr lang="cs-CZ" dirty="0">
              <a:solidFill>
                <a:srgbClr val="898989"/>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Nadpis 1"/>
          <p:cNvSpPr>
            <a:spLocks noGrp="1"/>
          </p:cNvSpPr>
          <p:nvPr>
            <p:ph type="title"/>
          </p:nvPr>
        </p:nvSpPr>
        <p:spPr/>
        <p:txBody>
          <a:bodyPr/>
          <a:lstStyle/>
          <a:p>
            <a:endParaRPr lang="cs-CZ" smtClean="0"/>
          </a:p>
        </p:txBody>
      </p:sp>
      <p:sp>
        <p:nvSpPr>
          <p:cNvPr id="23554" name="Zástupný symbol pro obsah 2"/>
          <p:cNvSpPr>
            <a:spLocks noGrp="1"/>
          </p:cNvSpPr>
          <p:nvPr>
            <p:ph idx="1"/>
          </p:nvPr>
        </p:nvSpPr>
        <p:spPr/>
        <p:txBody>
          <a:bodyPr/>
          <a:lstStyle/>
          <a:p>
            <a:r>
              <a:rPr lang="cs-CZ" smtClean="0"/>
              <a:t>Myšlenka smlouvy mezi evropskými zeměmi vznikla v pozdním středověku a jedním z prvních průkopníků byl český král Jiří z Poděbrad.</a:t>
            </a:r>
          </a:p>
          <a:p>
            <a:r>
              <a:rPr lang="cs-CZ" smtClean="0"/>
              <a:t> Heslo </a:t>
            </a:r>
            <a:r>
              <a:rPr lang="cs-CZ" b="1" smtClean="0"/>
              <a:t>„Spojené státy evropské“ </a:t>
            </a:r>
            <a:r>
              <a:rPr lang="cs-CZ" smtClean="0"/>
              <a:t>poprvé použil </a:t>
            </a:r>
            <a:r>
              <a:rPr lang="cs-CZ" b="1" smtClean="0"/>
              <a:t>Victor Hugo </a:t>
            </a:r>
            <a:r>
              <a:rPr lang="cs-CZ" smtClean="0"/>
              <a:t>roku </a:t>
            </a:r>
            <a:r>
              <a:rPr lang="cs-CZ" b="1" smtClean="0"/>
              <a:t>1849</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Nadpis 1"/>
          <p:cNvSpPr>
            <a:spLocks noGrp="1"/>
          </p:cNvSpPr>
          <p:nvPr>
            <p:ph type="title"/>
          </p:nvPr>
        </p:nvSpPr>
        <p:spPr/>
        <p:txBody>
          <a:bodyPr/>
          <a:lstStyle/>
          <a:p>
            <a:endParaRPr lang="cs-CZ" smtClean="0"/>
          </a:p>
        </p:txBody>
      </p:sp>
      <p:sp>
        <p:nvSpPr>
          <p:cNvPr id="24578" name="Zástupný symbol pro obsah 2"/>
          <p:cNvSpPr>
            <a:spLocks noGrp="1"/>
          </p:cNvSpPr>
          <p:nvPr>
            <p:ph idx="1"/>
          </p:nvPr>
        </p:nvSpPr>
        <p:spPr/>
        <p:txBody>
          <a:bodyPr/>
          <a:lstStyle/>
          <a:p>
            <a:r>
              <a:rPr lang="cs-CZ" b="1" smtClean="0"/>
              <a:t>Evropská integrace</a:t>
            </a:r>
            <a:r>
              <a:rPr lang="cs-CZ" smtClean="0"/>
              <a:t> vznikla především proto, že řada odpovědných politiků chtěla vytvořit podmínky, aby se </a:t>
            </a:r>
            <a:r>
              <a:rPr lang="cs-CZ" b="1" smtClean="0"/>
              <a:t>světová válka </a:t>
            </a:r>
            <a:r>
              <a:rPr lang="cs-CZ" smtClean="0"/>
              <a:t>– která v Evropě vznikla – </a:t>
            </a:r>
            <a:r>
              <a:rPr lang="cs-CZ" b="1" smtClean="0"/>
              <a:t>nemohla opakovat.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Nadpis 1"/>
          <p:cNvSpPr>
            <a:spLocks noGrp="1"/>
          </p:cNvSpPr>
          <p:nvPr>
            <p:ph type="title"/>
          </p:nvPr>
        </p:nvSpPr>
        <p:spPr/>
        <p:txBody>
          <a:bodyPr/>
          <a:lstStyle/>
          <a:p>
            <a:endParaRPr lang="cs-CZ" smtClean="0"/>
          </a:p>
        </p:txBody>
      </p:sp>
      <p:sp>
        <p:nvSpPr>
          <p:cNvPr id="25602" name="Zástupný symbol pro obsah 2"/>
          <p:cNvSpPr>
            <a:spLocks noGrp="1"/>
          </p:cNvSpPr>
          <p:nvPr>
            <p:ph idx="1"/>
          </p:nvPr>
        </p:nvSpPr>
        <p:spPr/>
        <p:txBody>
          <a:bodyPr/>
          <a:lstStyle/>
          <a:p>
            <a:r>
              <a:rPr lang="cs-CZ" smtClean="0"/>
              <a:t>První krokem praktické integrace bylo v roce 1948 založení Organizace pro evropskou hospodářskou spolupráci</a:t>
            </a:r>
          </a:p>
          <a:p>
            <a:endParaRPr lang="cs-CZ" smtClean="0"/>
          </a:p>
          <a:p>
            <a:r>
              <a:rPr lang="cs-CZ" smtClean="0"/>
              <a:t>Maastrichtskou smlouvou z roku 1992 vznikla z EHS Evropská unie a její působnost se rozšířila o bezpečnostní a zahraniční politiku a soudní spolupráci.</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Nadpis 1"/>
          <p:cNvSpPr>
            <a:spLocks noGrp="1"/>
          </p:cNvSpPr>
          <p:nvPr>
            <p:ph type="title"/>
          </p:nvPr>
        </p:nvSpPr>
        <p:spPr/>
        <p:txBody>
          <a:bodyPr/>
          <a:lstStyle/>
          <a:p>
            <a:r>
              <a:rPr lang="cs-CZ" b="1" smtClean="0"/>
              <a:t>Rozvojová země</a:t>
            </a:r>
            <a:endParaRPr lang="cs-CZ" smtClean="0"/>
          </a:p>
        </p:txBody>
      </p:sp>
      <p:sp>
        <p:nvSpPr>
          <p:cNvPr id="26626" name="Zástupný symbol pro obsah 2"/>
          <p:cNvSpPr>
            <a:spLocks noGrp="1"/>
          </p:cNvSpPr>
          <p:nvPr>
            <p:ph idx="1"/>
          </p:nvPr>
        </p:nvSpPr>
        <p:spPr/>
        <p:txBody>
          <a:bodyPr/>
          <a:lstStyle/>
          <a:p>
            <a:r>
              <a:rPr lang="cs-CZ" b="1" smtClean="0"/>
              <a:t>Rozvojová země</a:t>
            </a:r>
            <a:r>
              <a:rPr lang="cs-CZ" smtClean="0"/>
              <a:t> je pojem obecně používaný k označování států, pro něž je typická nízká úroveň materiálního blahobytu. Neexistuje jediná celosvětově přijímaná definice stavu, kdy je stát "vyspělý" a úroveň ekonomického rozvoje se také může velmi lišit v rámci skupiny rozvojových zemí.</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Nadpis 1"/>
          <p:cNvSpPr>
            <a:spLocks noGrp="1"/>
          </p:cNvSpPr>
          <p:nvPr>
            <p:ph type="title"/>
          </p:nvPr>
        </p:nvSpPr>
        <p:spPr/>
        <p:txBody>
          <a:bodyPr/>
          <a:lstStyle/>
          <a:p>
            <a:endParaRPr lang="cs-CZ" smtClean="0"/>
          </a:p>
        </p:txBody>
      </p:sp>
      <p:pic>
        <p:nvPicPr>
          <p:cNvPr id="27650" name="Zástupný symbol pro obsah 3" descr="un_human_development_report_2007.png"/>
          <p:cNvPicPr>
            <a:picLocks noGrp="1" noChangeAspect="1"/>
          </p:cNvPicPr>
          <p:nvPr>
            <p:ph idx="1"/>
          </p:nvPr>
        </p:nvPicPr>
        <p:blipFill>
          <a:blip r:embed="rId2"/>
          <a:srcRect/>
          <a:stretch>
            <a:fillRect/>
          </a:stretch>
        </p:blipFill>
        <p:spPr>
          <a:xfrm>
            <a:off x="0" y="260350"/>
            <a:ext cx="9144000" cy="6337300"/>
          </a:xfr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Nadpis 1"/>
          <p:cNvSpPr>
            <a:spLocks noGrp="1"/>
          </p:cNvSpPr>
          <p:nvPr>
            <p:ph type="title"/>
          </p:nvPr>
        </p:nvSpPr>
        <p:spPr/>
        <p:txBody>
          <a:bodyPr/>
          <a:lstStyle/>
          <a:p>
            <a:endParaRPr lang="cs-CZ" smtClean="0"/>
          </a:p>
        </p:txBody>
      </p:sp>
      <p:sp>
        <p:nvSpPr>
          <p:cNvPr id="28674" name="Zástupný symbol pro obsah 2"/>
          <p:cNvSpPr>
            <a:spLocks noGrp="1"/>
          </p:cNvSpPr>
          <p:nvPr>
            <p:ph idx="1"/>
          </p:nvPr>
        </p:nvSpPr>
        <p:spPr/>
        <p:txBody>
          <a:bodyPr/>
          <a:lstStyle/>
          <a:p>
            <a:r>
              <a:rPr lang="cs-CZ" smtClean="0"/>
              <a:t>Dnes patří k nejuznávanějším měřítkům Index lidského rozvoje (HDI), který zohledňuje jak ekonomické, tak sociální aspekty rozvoje.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Nadpis 1"/>
          <p:cNvSpPr>
            <a:spLocks noGrp="1"/>
          </p:cNvSpPr>
          <p:nvPr>
            <p:ph type="title"/>
          </p:nvPr>
        </p:nvSpPr>
        <p:spPr/>
        <p:txBody>
          <a:bodyPr/>
          <a:lstStyle/>
          <a:p>
            <a:endParaRPr lang="cs-CZ" smtClean="0"/>
          </a:p>
        </p:txBody>
      </p:sp>
      <p:sp>
        <p:nvSpPr>
          <p:cNvPr id="29698" name="Zástupný symbol pro obsah 2"/>
          <p:cNvSpPr>
            <a:spLocks noGrp="1"/>
          </p:cNvSpPr>
          <p:nvPr>
            <p:ph idx="1"/>
          </p:nvPr>
        </p:nvSpPr>
        <p:spPr/>
        <p:txBody>
          <a:bodyPr/>
          <a:lstStyle/>
          <a:p>
            <a:r>
              <a:rPr lang="cs-CZ" sz="3600" b="1" smtClean="0"/>
              <a:t>Index lidského rozvoje</a:t>
            </a:r>
            <a:r>
              <a:rPr lang="cs-CZ" sz="3600" smtClean="0"/>
              <a:t> (anglicky </a:t>
            </a:r>
            <a:r>
              <a:rPr lang="cs-CZ" sz="3600" i="1" smtClean="0"/>
              <a:t>Human development index</a:t>
            </a:r>
            <a:r>
              <a:rPr lang="cs-CZ" sz="3600" smtClean="0"/>
              <a:t>, </a:t>
            </a:r>
            <a:r>
              <a:rPr lang="cs-CZ" sz="3600" b="1" smtClean="0"/>
              <a:t>HDI</a:t>
            </a:r>
            <a:r>
              <a:rPr lang="cs-CZ" sz="3600" smtClean="0"/>
              <a:t>) je pokus o vyjádření kvality lidského života, za pomoci porovnání údajů o chudobě, gramotnosti, vzdělání, střední délky života, porodnosti a dalších faktorů, který vypracovává Organizace spojených národů(OSN). </a:t>
            </a:r>
          </a:p>
          <a:p>
            <a:endParaRPr lang="cs-CZ"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Nadpis 1"/>
          <p:cNvSpPr>
            <a:spLocks noGrp="1"/>
          </p:cNvSpPr>
          <p:nvPr>
            <p:ph type="title"/>
          </p:nvPr>
        </p:nvSpPr>
        <p:spPr/>
        <p:txBody>
          <a:bodyPr/>
          <a:lstStyle/>
          <a:p>
            <a:endParaRPr lang="cs-CZ" smtClean="0"/>
          </a:p>
        </p:txBody>
      </p:sp>
      <p:sp>
        <p:nvSpPr>
          <p:cNvPr id="30722" name="Zástupný symbol pro obsah 2"/>
          <p:cNvSpPr>
            <a:spLocks noGrp="1"/>
          </p:cNvSpPr>
          <p:nvPr>
            <p:ph idx="1"/>
          </p:nvPr>
        </p:nvSpPr>
        <p:spPr/>
        <p:txBody>
          <a:bodyPr/>
          <a:lstStyle/>
          <a:p>
            <a:r>
              <a:rPr lang="cs-CZ" smtClean="0"/>
              <a:t>Používá se pro měření potenciální sociální prosperity. Index vymyslel v roce 1990 pakistánský ekonom Mahbub al Hak a od roku 1993 jej OSN používá ve své každoroční zprávě.</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b="1" dirty="0" smtClean="0"/>
              <a:t>Faktory určující Index lidského rozvoje</a:t>
            </a:r>
            <a:endParaRPr lang="cs-CZ" dirty="0"/>
          </a:p>
        </p:txBody>
      </p:sp>
      <p:sp>
        <p:nvSpPr>
          <p:cNvPr id="31746" name="Zástupný symbol pro obsah 2"/>
          <p:cNvSpPr>
            <a:spLocks noGrp="1"/>
          </p:cNvSpPr>
          <p:nvPr>
            <p:ph idx="1"/>
          </p:nvPr>
        </p:nvSpPr>
        <p:spPr/>
        <p:txBody>
          <a:bodyPr/>
          <a:lstStyle/>
          <a:p>
            <a:r>
              <a:rPr lang="cs-CZ" smtClean="0"/>
              <a:t>1) délka života a úroveň zdravotní péče: předpokládané vůči dalšímu potenciálnímu rozvoji</a:t>
            </a:r>
          </a:p>
          <a:p>
            <a:r>
              <a:rPr lang="cs-CZ" smtClean="0"/>
              <a:t>2) přístup ke vzdělání: střední a předpokládaná délka edukace,</a:t>
            </a:r>
          </a:p>
          <a:p>
            <a:r>
              <a:rPr lang="cs-CZ" smtClean="0"/>
              <a:t>3) životní standard: </a:t>
            </a:r>
            <a:r>
              <a:rPr lang="cs-CZ" i="1" smtClean="0"/>
              <a:t>Hrubý národní produkt (HNP)</a:t>
            </a:r>
            <a:r>
              <a:rPr lang="cs-CZ" smtClean="0"/>
              <a:t> na 1 obyvatele (v dolarech)</a:t>
            </a:r>
          </a:p>
          <a:p>
            <a:endParaRPr lang="cs-CZ"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Nadpis 1"/>
          <p:cNvSpPr>
            <a:spLocks noGrp="1"/>
          </p:cNvSpPr>
          <p:nvPr>
            <p:ph type="title"/>
          </p:nvPr>
        </p:nvSpPr>
        <p:spPr/>
        <p:txBody>
          <a:bodyPr/>
          <a:lstStyle/>
          <a:p>
            <a:endParaRPr lang="cs-CZ" smtClean="0"/>
          </a:p>
        </p:txBody>
      </p:sp>
      <p:sp>
        <p:nvSpPr>
          <p:cNvPr id="32770" name="Zástupný symbol pro obsah 2"/>
          <p:cNvSpPr>
            <a:spLocks noGrp="1"/>
          </p:cNvSpPr>
          <p:nvPr>
            <p:ph idx="1"/>
          </p:nvPr>
        </p:nvSpPr>
        <p:spPr/>
        <p:txBody>
          <a:bodyPr/>
          <a:lstStyle/>
          <a:p>
            <a:r>
              <a:rPr lang="cs-CZ" smtClean="0"/>
              <a:t>Za rozvojovou tak bývá obvykle označována země s nízkou životní úrovní obyvatelstva, nerozvinutým průmyslem a nízkým HDI. Většinou jsou do této kategorie zařazovány členské státy G77 a další státy na podobném stupni vývoje. Někdy se jim též zjednodušeně říká země Jihu či třetí svět.</a:t>
            </a:r>
          </a:p>
          <a:p>
            <a:endParaRPr lang="cs-CZ"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Nadpis 1"/>
          <p:cNvSpPr>
            <a:spLocks noGrp="1"/>
          </p:cNvSpPr>
          <p:nvPr>
            <p:ph type="title"/>
          </p:nvPr>
        </p:nvSpPr>
        <p:spPr/>
        <p:txBody>
          <a:bodyPr/>
          <a:lstStyle/>
          <a:p>
            <a:r>
              <a:rPr lang="cs-CZ" smtClean="0"/>
              <a:t>Světová ekonomika</a:t>
            </a:r>
          </a:p>
        </p:txBody>
      </p:sp>
      <p:sp>
        <p:nvSpPr>
          <p:cNvPr id="15362" name="Zástupný symbol pro obsah 2"/>
          <p:cNvSpPr>
            <a:spLocks noGrp="1"/>
          </p:cNvSpPr>
          <p:nvPr>
            <p:ph idx="1"/>
          </p:nvPr>
        </p:nvSpPr>
        <p:spPr/>
        <p:txBody>
          <a:bodyPr/>
          <a:lstStyle/>
          <a:p>
            <a:r>
              <a:rPr lang="cs-CZ" smtClean="0"/>
              <a:t>SE = vědní disciplína, zkoumá zákonitosti a jevy světového hospodářství, řeší vztahy světového hospodářství</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Nadpis 1"/>
          <p:cNvSpPr>
            <a:spLocks noGrp="1"/>
          </p:cNvSpPr>
          <p:nvPr>
            <p:ph type="title"/>
          </p:nvPr>
        </p:nvSpPr>
        <p:spPr/>
        <p:txBody>
          <a:bodyPr/>
          <a:lstStyle/>
          <a:p>
            <a:endParaRPr lang="cs-CZ" smtClean="0"/>
          </a:p>
        </p:txBody>
      </p:sp>
      <p:sp>
        <p:nvSpPr>
          <p:cNvPr id="3" name="Zástupný symbol pro obsah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cs-CZ" b="1" dirty="0" smtClean="0"/>
              <a:t>Skupina G77</a:t>
            </a:r>
            <a:r>
              <a:rPr lang="cs-CZ" dirty="0" smtClean="0"/>
              <a:t> při OSN je volná koalice rozvojových zemí, jejímž posláním je podpořit kolektivní ekonomické zájmy svých členů a zvýšit jejich vyjednávací schopnost při OSN. Zakládajícími členy bylo 77 států, ale od doby svého založení se organizace rozrostla na 130 členů. Uskupení bylo založeno 15. června 1964. První důležité setkání se konalo v roce 1967 v Alžírsku. Přijetím Alžírské charty byl položen základ pro stálé institucionální struktury.</a:t>
            </a:r>
          </a:p>
          <a:p>
            <a:pPr fontAlgn="auto">
              <a:spcAft>
                <a:spcPts val="0"/>
              </a:spcAft>
              <a:buFont typeface="Arial" pitchFamily="34" charset="0"/>
              <a:buChar char="•"/>
              <a:defRPr/>
            </a:pPr>
            <a:endParaRPr lang="cs-CZ"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Nadpis 1"/>
          <p:cNvSpPr>
            <a:spLocks noGrp="1"/>
          </p:cNvSpPr>
          <p:nvPr>
            <p:ph type="title"/>
          </p:nvPr>
        </p:nvSpPr>
        <p:spPr/>
        <p:txBody>
          <a:bodyPr/>
          <a:lstStyle/>
          <a:p>
            <a:endParaRPr lang="cs-CZ" smtClean="0"/>
          </a:p>
        </p:txBody>
      </p:sp>
      <p:pic>
        <p:nvPicPr>
          <p:cNvPr id="34818" name="Zástupný symbol pro obsah 3" descr="G77countries.png"/>
          <p:cNvPicPr>
            <a:picLocks noGrp="1" noChangeAspect="1"/>
          </p:cNvPicPr>
          <p:nvPr>
            <p:ph idx="1"/>
          </p:nvPr>
        </p:nvPicPr>
        <p:blipFill>
          <a:blip r:embed="rId2"/>
          <a:srcRect/>
          <a:stretch>
            <a:fillRect/>
          </a:stretch>
        </p:blipFill>
        <p:spPr>
          <a:xfrm>
            <a:off x="323850" y="1341438"/>
            <a:ext cx="8569325" cy="4679950"/>
          </a:xfrm>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Nadpis 1"/>
          <p:cNvSpPr>
            <a:spLocks noGrp="1"/>
          </p:cNvSpPr>
          <p:nvPr>
            <p:ph type="title"/>
          </p:nvPr>
        </p:nvSpPr>
        <p:spPr/>
        <p:txBody>
          <a:bodyPr/>
          <a:lstStyle/>
          <a:p>
            <a:r>
              <a:rPr lang="cs-CZ" smtClean="0"/>
              <a:t>Rozvojové země</a:t>
            </a:r>
          </a:p>
        </p:txBody>
      </p:sp>
      <p:sp>
        <p:nvSpPr>
          <p:cNvPr id="35842" name="Zástupný symbol pro obsah 2"/>
          <p:cNvSpPr>
            <a:spLocks noGrp="1"/>
          </p:cNvSpPr>
          <p:nvPr>
            <p:ph idx="1"/>
          </p:nvPr>
        </p:nvSpPr>
        <p:spPr/>
        <p:txBody>
          <a:bodyPr/>
          <a:lstStyle/>
          <a:p>
            <a:r>
              <a:rPr lang="cs-CZ" b="1" smtClean="0"/>
              <a:t>Ekonomický pohled</a:t>
            </a:r>
            <a:r>
              <a:rPr lang="cs-CZ" smtClean="0"/>
              <a:t>: které znaky země mají:</a:t>
            </a:r>
          </a:p>
          <a:p>
            <a:r>
              <a:rPr lang="cs-CZ" smtClean="0"/>
              <a:t>- pocházejí z bývalé koloniální soustavy (ale nepostihuje všechny země)</a:t>
            </a:r>
          </a:p>
          <a:p>
            <a:r>
              <a:rPr lang="cs-CZ" smtClean="0"/>
              <a:t>- sociální struktura (přežívají prvky feudálních vztahů v RZ, většinou duální soustava = moderní + feudální vztahy, patří do socialistického tábora – některé)</a:t>
            </a:r>
          </a:p>
          <a:p>
            <a:endParaRPr lang="cs-CZ"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Nadpis 1"/>
          <p:cNvSpPr>
            <a:spLocks noGrp="1"/>
          </p:cNvSpPr>
          <p:nvPr>
            <p:ph type="title"/>
          </p:nvPr>
        </p:nvSpPr>
        <p:spPr/>
        <p:txBody>
          <a:bodyPr/>
          <a:lstStyle/>
          <a:p>
            <a:endParaRPr lang="cs-CZ" smtClean="0"/>
          </a:p>
        </p:txBody>
      </p:sp>
      <p:sp>
        <p:nvSpPr>
          <p:cNvPr id="3" name="Zástupný symbol pro obsah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cs-CZ" dirty="0" smtClean="0"/>
              <a:t>- ekonomická struktura (všeobecné: zaměření na prvovýrobu – zemědělství, průmysl, těžba surovin, výrazně společný znak pro většinu RZ – </a:t>
            </a:r>
            <a:r>
              <a:rPr lang="cs-CZ" dirty="0" err="1" smtClean="0"/>
              <a:t>defakto</a:t>
            </a:r>
            <a:r>
              <a:rPr lang="cs-CZ" dirty="0" smtClean="0"/>
              <a:t> monokulturní charakter = většinou jsou závislé na 1 produktu, na něj zaměření – zemědělství:</a:t>
            </a:r>
          </a:p>
          <a:p>
            <a:pPr fontAlgn="auto">
              <a:spcAft>
                <a:spcPts val="0"/>
              </a:spcAft>
              <a:buFont typeface="Arial" pitchFamily="34" charset="0"/>
              <a:buChar char="•"/>
              <a:defRPr/>
            </a:pPr>
            <a:r>
              <a:rPr lang="cs-CZ" dirty="0" err="1" smtClean="0"/>
              <a:t>Tzv.banánové</a:t>
            </a:r>
            <a:r>
              <a:rPr lang="cs-CZ" dirty="0" smtClean="0"/>
              <a:t> republiky (např. Ekvádor, Guinea), kávové republiky, Kuba – cukrová</a:t>
            </a:r>
          </a:p>
          <a:p>
            <a:pPr fontAlgn="auto">
              <a:spcAft>
                <a:spcPts val="0"/>
              </a:spcAft>
              <a:buFont typeface="Arial" pitchFamily="34" charset="0"/>
              <a:buChar char="•"/>
              <a:defRPr/>
            </a:pPr>
            <a:r>
              <a:rPr lang="cs-CZ" dirty="0" smtClean="0"/>
              <a:t>třtina, těžba: ropa (země OPEC – RZ závislé na ropě)</a:t>
            </a:r>
            <a:endParaRPr lang="cs-CZ"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Nadpis 1"/>
          <p:cNvSpPr>
            <a:spLocks noGrp="1"/>
          </p:cNvSpPr>
          <p:nvPr>
            <p:ph type="title"/>
          </p:nvPr>
        </p:nvSpPr>
        <p:spPr/>
        <p:txBody>
          <a:bodyPr/>
          <a:lstStyle/>
          <a:p>
            <a:endParaRPr lang="cs-CZ" smtClean="0"/>
          </a:p>
        </p:txBody>
      </p:sp>
      <p:sp>
        <p:nvSpPr>
          <p:cNvPr id="3" name="Zástupný symbol pro obsah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cs-CZ" b="1" dirty="0" smtClean="0"/>
              <a:t>Oblasti: nejrozvinutější</a:t>
            </a:r>
          </a:p>
          <a:p>
            <a:pPr fontAlgn="auto">
              <a:spcAft>
                <a:spcPts val="0"/>
              </a:spcAft>
              <a:buFont typeface="Arial" pitchFamily="34" charset="0"/>
              <a:buChar char="•"/>
              <a:defRPr/>
            </a:pPr>
            <a:r>
              <a:rPr lang="cs-CZ" dirty="0" smtClean="0"/>
              <a:t>Asie – největší, nejlidnatější, ropné země, nejbohatší země (Kuvajt, Emiráty)</a:t>
            </a:r>
          </a:p>
          <a:p>
            <a:pPr fontAlgn="auto">
              <a:spcAft>
                <a:spcPts val="0"/>
              </a:spcAft>
              <a:buFont typeface="Arial" pitchFamily="34" charset="0"/>
              <a:buChar char="•"/>
              <a:defRPr/>
            </a:pPr>
            <a:r>
              <a:rPr lang="cs-CZ" dirty="0" smtClean="0"/>
              <a:t>- nejchudší země (Afghánistán, Pákistán, Nepál, Bangladéš)</a:t>
            </a:r>
          </a:p>
          <a:p>
            <a:pPr fontAlgn="auto">
              <a:spcAft>
                <a:spcPts val="0"/>
              </a:spcAft>
              <a:buFont typeface="Arial" pitchFamily="34" charset="0"/>
              <a:buChar char="•"/>
              <a:defRPr/>
            </a:pPr>
            <a:r>
              <a:rPr lang="cs-CZ" dirty="0" smtClean="0"/>
              <a:t>- JV Asie, země s jednou z nejvyšších změn ekonomického růstu = nově</a:t>
            </a:r>
          </a:p>
          <a:p>
            <a:pPr fontAlgn="auto">
              <a:spcAft>
                <a:spcPts val="0"/>
              </a:spcAft>
              <a:buFont typeface="Arial" pitchFamily="34" charset="0"/>
              <a:buChar char="•"/>
              <a:defRPr/>
            </a:pPr>
            <a:r>
              <a:rPr lang="cs-CZ" dirty="0" smtClean="0"/>
              <a:t>industrializované země (Asijští tygři),</a:t>
            </a:r>
          </a:p>
          <a:p>
            <a:pPr fontAlgn="auto">
              <a:spcAft>
                <a:spcPts val="0"/>
              </a:spcAft>
              <a:buFont typeface="Arial" pitchFamily="34" charset="0"/>
              <a:buChar char="•"/>
              <a:defRPr/>
            </a:pPr>
            <a:r>
              <a:rPr lang="cs-CZ" dirty="0" smtClean="0"/>
              <a:t>- 2 vlny – 1. konec 60. let, rozvoj v 70., 80. letech = Taiwan, </a:t>
            </a:r>
            <a:r>
              <a:rPr lang="cs-CZ" dirty="0" err="1" smtClean="0"/>
              <a:t>Hong</a:t>
            </a:r>
            <a:r>
              <a:rPr lang="cs-CZ" dirty="0" smtClean="0"/>
              <a:t> Kong, Singapur, Jižní Korea</a:t>
            </a:r>
          </a:p>
          <a:p>
            <a:pPr fontAlgn="auto">
              <a:spcAft>
                <a:spcPts val="0"/>
              </a:spcAft>
              <a:buFont typeface="Arial" pitchFamily="34" charset="0"/>
              <a:buChar char="•"/>
              <a:defRPr/>
            </a:pPr>
            <a:endParaRPr lang="cs-CZ" dirty="0" smtClean="0"/>
          </a:p>
          <a:p>
            <a:pPr fontAlgn="auto">
              <a:spcAft>
                <a:spcPts val="0"/>
              </a:spcAft>
              <a:buFont typeface="Arial" pitchFamily="34" charset="0"/>
              <a:buChar char="•"/>
              <a:defRPr/>
            </a:pPr>
            <a:r>
              <a:rPr lang="cs-CZ" dirty="0" smtClean="0"/>
              <a:t>- 2. 90. léta = Malajsie, Filipíny, Latinská Amerika – Chille</a:t>
            </a:r>
            <a:endParaRPr lang="cs-CZ"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Nadpis 1"/>
          <p:cNvSpPr>
            <a:spLocks noGrp="1"/>
          </p:cNvSpPr>
          <p:nvPr>
            <p:ph type="title"/>
          </p:nvPr>
        </p:nvSpPr>
        <p:spPr/>
        <p:txBody>
          <a:bodyPr/>
          <a:lstStyle/>
          <a:p>
            <a:endParaRPr lang="cs-CZ" smtClean="0"/>
          </a:p>
        </p:txBody>
      </p:sp>
      <p:sp>
        <p:nvSpPr>
          <p:cNvPr id="38914" name="Zástupný symbol pro obsah 2"/>
          <p:cNvSpPr>
            <a:spLocks noGrp="1"/>
          </p:cNvSpPr>
          <p:nvPr>
            <p:ph idx="1"/>
          </p:nvPr>
        </p:nvSpPr>
        <p:spPr/>
        <p:txBody>
          <a:bodyPr/>
          <a:lstStyle/>
          <a:p>
            <a:r>
              <a:rPr lang="cs-CZ" b="1" smtClean="0"/>
              <a:t>Latinská Amerika</a:t>
            </a:r>
          </a:p>
          <a:p>
            <a:r>
              <a:rPr lang="cs-CZ" smtClean="0"/>
              <a:t>- jednotnější, ne velké rozdíly mezi zeměmi – jsou historicky starší, mají samostatnou ekonomickou tradici, většinou prochází růstem</a:t>
            </a:r>
          </a:p>
          <a:p>
            <a:r>
              <a:rPr lang="cs-CZ" smtClean="0"/>
              <a:t>- země s velkým ekonomickým potenciálem, politická nestabilita, zadlužená oblast</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Nadpis 1"/>
          <p:cNvSpPr>
            <a:spLocks noGrp="1"/>
          </p:cNvSpPr>
          <p:nvPr>
            <p:ph type="title"/>
          </p:nvPr>
        </p:nvSpPr>
        <p:spPr/>
        <p:txBody>
          <a:bodyPr/>
          <a:lstStyle/>
          <a:p>
            <a:endParaRPr lang="cs-CZ" smtClean="0"/>
          </a:p>
        </p:txBody>
      </p:sp>
      <p:sp>
        <p:nvSpPr>
          <p:cNvPr id="39938" name="Zástupný symbol pro obsah 2"/>
          <p:cNvSpPr>
            <a:spLocks noGrp="1"/>
          </p:cNvSpPr>
          <p:nvPr>
            <p:ph idx="1"/>
          </p:nvPr>
        </p:nvSpPr>
        <p:spPr/>
        <p:txBody>
          <a:bodyPr/>
          <a:lstStyle/>
          <a:p>
            <a:r>
              <a:rPr lang="cs-CZ" smtClean="0"/>
              <a:t>Afrika</a:t>
            </a:r>
          </a:p>
          <a:p>
            <a:r>
              <a:rPr lang="cs-CZ" smtClean="0"/>
              <a:t>- kontinent RZ</a:t>
            </a:r>
          </a:p>
          <a:p>
            <a:r>
              <a:rPr lang="cs-CZ" smtClean="0"/>
              <a:t>1 výjimka JAR</a:t>
            </a:r>
          </a:p>
          <a:p>
            <a:r>
              <a:rPr lang="cs-CZ" smtClean="0"/>
              <a:t>nejchudší část SE (Nigérie, Etiopie, Somálsko, Eriteria)</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Nadpis 1"/>
          <p:cNvSpPr>
            <a:spLocks noGrp="1"/>
          </p:cNvSpPr>
          <p:nvPr>
            <p:ph type="title"/>
          </p:nvPr>
        </p:nvSpPr>
        <p:spPr/>
        <p:txBody>
          <a:bodyPr/>
          <a:lstStyle/>
          <a:p>
            <a:endParaRPr lang="cs-CZ" smtClean="0"/>
          </a:p>
        </p:txBody>
      </p:sp>
      <p:sp>
        <p:nvSpPr>
          <p:cNvPr id="40962" name="Zástupný symbol pro obsah 2"/>
          <p:cNvSpPr>
            <a:spLocks noGrp="1"/>
          </p:cNvSpPr>
          <p:nvPr>
            <p:ph idx="1"/>
          </p:nvPr>
        </p:nvSpPr>
        <p:spPr/>
        <p:txBody>
          <a:bodyPr/>
          <a:lstStyle/>
          <a:p>
            <a:r>
              <a:rPr lang="sv-SE" b="1" smtClean="0"/>
              <a:t>Čína</a:t>
            </a:r>
          </a:p>
          <a:p>
            <a:r>
              <a:rPr lang="sv-SE" smtClean="0"/>
              <a:t>- kontinent na kontinentu, specifická země</a:t>
            </a:r>
            <a:endParaRPr lang="cs-CZ"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Nadpis 1"/>
          <p:cNvSpPr>
            <a:spLocks noGrp="1"/>
          </p:cNvSpPr>
          <p:nvPr>
            <p:ph type="title"/>
          </p:nvPr>
        </p:nvSpPr>
        <p:spPr/>
        <p:txBody>
          <a:bodyPr/>
          <a:lstStyle/>
          <a:p>
            <a:endParaRPr lang="cs-CZ" smtClean="0"/>
          </a:p>
        </p:txBody>
      </p:sp>
      <p:sp>
        <p:nvSpPr>
          <p:cNvPr id="41986" name="Zástupný symbol pro obsah 2"/>
          <p:cNvSpPr>
            <a:spLocks noGrp="1"/>
          </p:cNvSpPr>
          <p:nvPr>
            <p:ph idx="1"/>
          </p:nvPr>
        </p:nvSpPr>
        <p:spPr/>
        <p:txBody>
          <a:bodyPr/>
          <a:lstStyle/>
          <a:p>
            <a:r>
              <a:rPr lang="cs-CZ" smtClean="0"/>
              <a:t>Celou strukturu nutno chápat jako vysoce dynamický systém, vývoj je rozporuplný, některé RZ bohatnou, chudé země neustále chudnou – úroveň ekonomiky klesá.</a:t>
            </a:r>
          </a:p>
          <a:p>
            <a:endParaRPr lang="cs-CZ" smtClean="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Nadpis 1"/>
          <p:cNvSpPr>
            <a:spLocks noGrp="1"/>
          </p:cNvSpPr>
          <p:nvPr>
            <p:ph type="title"/>
          </p:nvPr>
        </p:nvSpPr>
        <p:spPr/>
        <p:txBody>
          <a:bodyPr/>
          <a:lstStyle/>
          <a:p>
            <a:endParaRPr lang="cs-CZ" smtClean="0"/>
          </a:p>
        </p:txBody>
      </p:sp>
      <p:sp>
        <p:nvSpPr>
          <p:cNvPr id="43010" name="Zástupný symbol pro obsah 2"/>
          <p:cNvSpPr>
            <a:spLocks noGrp="1"/>
          </p:cNvSpPr>
          <p:nvPr>
            <p:ph idx="1"/>
          </p:nvPr>
        </p:nvSpPr>
        <p:spPr/>
        <p:txBody>
          <a:bodyPr/>
          <a:lstStyle/>
          <a:p>
            <a:r>
              <a:rPr lang="cs-CZ" smtClean="0"/>
              <a:t>velký problém – efektivita práce – stupeň využití lidské práce je velmi nízký </a:t>
            </a:r>
          </a:p>
          <a:p>
            <a:r>
              <a:rPr lang="cs-CZ" smtClean="0"/>
              <a:t>existoval program OSN koncem 70. let, zelená revoluce – zavedení moderních postupů v zemědělství, ale ekonomiky RZ - neumožnily efekt</a:t>
            </a:r>
          </a:p>
          <a:p>
            <a:endParaRPr lang="cs-CZ" smtClean="0"/>
          </a:p>
          <a:p>
            <a:endParaRPr lang="cs-CZ"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Nadpis 1"/>
          <p:cNvSpPr>
            <a:spLocks noGrp="1"/>
          </p:cNvSpPr>
          <p:nvPr>
            <p:ph type="title"/>
          </p:nvPr>
        </p:nvSpPr>
        <p:spPr/>
        <p:txBody>
          <a:bodyPr/>
          <a:lstStyle/>
          <a:p>
            <a:r>
              <a:rPr lang="cs-CZ" smtClean="0"/>
              <a:t>Světové hospodářství</a:t>
            </a:r>
          </a:p>
        </p:txBody>
      </p:sp>
      <p:sp>
        <p:nvSpPr>
          <p:cNvPr id="16386" name="Zástupný symbol pro obsah 2"/>
          <p:cNvSpPr>
            <a:spLocks noGrp="1"/>
          </p:cNvSpPr>
          <p:nvPr>
            <p:ph idx="1"/>
          </p:nvPr>
        </p:nvSpPr>
        <p:spPr/>
        <p:txBody>
          <a:bodyPr/>
          <a:lstStyle/>
          <a:p>
            <a:r>
              <a:rPr lang="cs-CZ" smtClean="0"/>
              <a:t>hlavní kategorie SE, jako souhrn jednotlivých národních úkonů</a:t>
            </a:r>
          </a:p>
          <a:p>
            <a:endParaRPr lang="cs-CZ" smtClean="0"/>
          </a:p>
          <a:p>
            <a:r>
              <a:rPr lang="cs-CZ" smtClean="0"/>
              <a:t>= komplet národních ekonomika + ekonomické vztahy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dirty="0" smtClean="0"/>
              <a:t>Problémy RZ</a:t>
            </a:r>
            <a:br>
              <a:rPr lang="cs-CZ" dirty="0" smtClean="0"/>
            </a:br>
            <a:endParaRPr lang="cs-CZ" dirty="0"/>
          </a:p>
        </p:txBody>
      </p:sp>
      <p:sp>
        <p:nvSpPr>
          <p:cNvPr id="44034" name="Zástupný symbol pro obsah 2"/>
          <p:cNvSpPr>
            <a:spLocks noGrp="1"/>
          </p:cNvSpPr>
          <p:nvPr>
            <p:ph idx="1"/>
          </p:nvPr>
        </p:nvSpPr>
        <p:spPr/>
        <p:txBody>
          <a:bodyPr/>
          <a:lstStyle/>
          <a:p>
            <a:r>
              <a:rPr lang="cs-CZ" smtClean="0"/>
              <a:t>tradiční struktura zaměstnanců – velké množství zemědělského, těžebního průmyslu, 2. služby, 3. průmysl</a:t>
            </a:r>
          </a:p>
          <a:p>
            <a:r>
              <a:rPr lang="cs-CZ" smtClean="0"/>
              <a:t>1960 – tzv. rok Afriky – zrušila se politická závislost, ale ne ekonomická závislost, země jsou dodnes ekonomicky závislé na metropolích</a:t>
            </a:r>
          </a:p>
          <a:p>
            <a:endParaRPr lang="cs-CZ" smtClean="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Nadpis 1"/>
          <p:cNvSpPr>
            <a:spLocks noGrp="1"/>
          </p:cNvSpPr>
          <p:nvPr>
            <p:ph type="title"/>
          </p:nvPr>
        </p:nvSpPr>
        <p:spPr/>
        <p:txBody>
          <a:bodyPr/>
          <a:lstStyle/>
          <a:p>
            <a:r>
              <a:rPr lang="cs-CZ" smtClean="0"/>
              <a:t>sociální problémy</a:t>
            </a:r>
          </a:p>
        </p:txBody>
      </p:sp>
      <p:sp>
        <p:nvSpPr>
          <p:cNvPr id="45058" name="Zástupný symbol pro obsah 2"/>
          <p:cNvSpPr>
            <a:spLocks noGrp="1"/>
          </p:cNvSpPr>
          <p:nvPr>
            <p:ph idx="1"/>
          </p:nvPr>
        </p:nvSpPr>
        <p:spPr/>
        <p:txBody>
          <a:bodyPr/>
          <a:lstStyle/>
          <a:p>
            <a:r>
              <a:rPr lang="cs-CZ" smtClean="0"/>
              <a:t> na 1. místě je populační růst (Etiopie, Pakistán, Nigérie)</a:t>
            </a:r>
          </a:p>
          <a:p>
            <a:r>
              <a:rPr lang="cs-CZ" smtClean="0"/>
              <a:t>má v sobě další problémy, RZ mají problém nedostatku potravy </a:t>
            </a:r>
          </a:p>
          <a:p>
            <a:r>
              <a:rPr lang="cs-CZ" smtClean="0"/>
              <a:t>faktor nízké produktivity práce, staré feudální vztahy v zemědělství (klimatické podmínky k pěstování)</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Nadpis 1"/>
          <p:cNvSpPr>
            <a:spLocks noGrp="1"/>
          </p:cNvSpPr>
          <p:nvPr>
            <p:ph type="title"/>
          </p:nvPr>
        </p:nvSpPr>
        <p:spPr/>
        <p:txBody>
          <a:bodyPr/>
          <a:lstStyle/>
          <a:p>
            <a:endParaRPr lang="cs-CZ" smtClean="0"/>
          </a:p>
        </p:txBody>
      </p:sp>
      <p:sp>
        <p:nvSpPr>
          <p:cNvPr id="46082" name="Zástupný symbol pro obsah 2"/>
          <p:cNvSpPr>
            <a:spLocks noGrp="1"/>
          </p:cNvSpPr>
          <p:nvPr>
            <p:ph idx="1"/>
          </p:nvPr>
        </p:nvSpPr>
        <p:spPr/>
        <p:txBody>
          <a:bodyPr/>
          <a:lstStyle/>
          <a:p>
            <a:r>
              <a:rPr lang="cs-CZ" smtClean="0"/>
              <a:t>sociální infrastruktura – problém vzdělání, RZ problém analfabetismu</a:t>
            </a:r>
          </a:p>
          <a:p>
            <a:r>
              <a:rPr lang="cs-CZ" smtClean="0"/>
              <a:t>problém nízké úrovně zdravotní péče – nízký průměrný věk</a:t>
            </a:r>
          </a:p>
          <a:p>
            <a:r>
              <a:rPr lang="cs-CZ" smtClean="0"/>
              <a:t>nezaměstnanost (soc. i ekonomický problém), do určité míry neexistují přesné údaje o počtu nezaměstnaných, vše jsou odhady – tzv. skrytá nezaměstnanost</a:t>
            </a:r>
          </a:p>
          <a:p>
            <a:endParaRPr lang="cs-CZ" smtClean="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Nadpis 1"/>
          <p:cNvSpPr>
            <a:spLocks noGrp="1"/>
          </p:cNvSpPr>
          <p:nvPr>
            <p:ph type="title"/>
          </p:nvPr>
        </p:nvSpPr>
        <p:spPr/>
        <p:txBody>
          <a:bodyPr/>
          <a:lstStyle/>
          <a:p>
            <a:endParaRPr lang="cs-CZ" smtClean="0"/>
          </a:p>
        </p:txBody>
      </p:sp>
      <p:sp>
        <p:nvSpPr>
          <p:cNvPr id="47106" name="Zástupný symbol pro obsah 2"/>
          <p:cNvSpPr>
            <a:spLocks noGrp="1"/>
          </p:cNvSpPr>
          <p:nvPr>
            <p:ph idx="1"/>
          </p:nvPr>
        </p:nvSpPr>
        <p:spPr/>
        <p:txBody>
          <a:bodyPr/>
          <a:lstStyle/>
          <a:p>
            <a:r>
              <a:rPr lang="cs-CZ" smtClean="0"/>
              <a:t>migrace obyvatelstva (posledních 30 let velká vlna migrace obyvatel z RZ - zvyšuje se sociální napětí, xenofobie proti těmto lidem)</a:t>
            </a:r>
          </a:p>
          <a:p>
            <a:r>
              <a:rPr lang="cs-CZ" smtClean="0"/>
              <a:t>šanci na uchycení mají pouze vzdělaní lidé, </a:t>
            </a:r>
          </a:p>
          <a:p>
            <a:r>
              <a:rPr lang="cs-CZ" smtClean="0"/>
              <a:t>20 % najde vhodné zaměstnání a není pod hranicí chudoby</a:t>
            </a:r>
          </a:p>
          <a:p>
            <a:endParaRPr lang="cs-CZ" smtClean="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Nadpis 1"/>
          <p:cNvSpPr>
            <a:spLocks noGrp="1"/>
          </p:cNvSpPr>
          <p:nvPr>
            <p:ph type="title"/>
          </p:nvPr>
        </p:nvSpPr>
        <p:spPr/>
        <p:txBody>
          <a:bodyPr/>
          <a:lstStyle/>
          <a:p>
            <a:endParaRPr lang="cs-CZ" smtClean="0"/>
          </a:p>
        </p:txBody>
      </p:sp>
      <p:pic>
        <p:nvPicPr>
          <p:cNvPr id="48130" name="Zástupný symbol pro obsah 3" descr="migrace.gif"/>
          <p:cNvPicPr>
            <a:picLocks noGrp="1" noChangeAspect="1"/>
          </p:cNvPicPr>
          <p:nvPr>
            <p:ph idx="1"/>
          </p:nvPr>
        </p:nvPicPr>
        <p:blipFill>
          <a:blip r:embed="rId2"/>
          <a:srcRect/>
          <a:stretch>
            <a:fillRect/>
          </a:stretch>
        </p:blipFill>
        <p:spPr>
          <a:xfrm>
            <a:off x="395288" y="620713"/>
            <a:ext cx="8569325" cy="5688012"/>
          </a:xfrm>
        </p:spPr>
      </p:pic>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Nadpis 1"/>
          <p:cNvSpPr>
            <a:spLocks noGrp="1"/>
          </p:cNvSpPr>
          <p:nvPr>
            <p:ph type="title"/>
          </p:nvPr>
        </p:nvSpPr>
        <p:spPr/>
        <p:txBody>
          <a:bodyPr/>
          <a:lstStyle/>
          <a:p>
            <a:r>
              <a:rPr lang="cs-CZ" smtClean="0"/>
              <a:t>…co je typické pro RZ</a:t>
            </a:r>
          </a:p>
        </p:txBody>
      </p:sp>
      <p:sp>
        <p:nvSpPr>
          <p:cNvPr id="3" name="Zástupný symbol pro obsah 2"/>
          <p:cNvSpPr>
            <a:spLocks noGrp="1"/>
          </p:cNvSpPr>
          <p:nvPr>
            <p:ph idx="1"/>
          </p:nvPr>
        </p:nvSpPr>
        <p:spPr/>
        <p:txBody>
          <a:bodyPr rtlCol="0">
            <a:normAutofit fontScale="70000" lnSpcReduction="20000"/>
          </a:bodyPr>
          <a:lstStyle/>
          <a:p>
            <a:pPr fontAlgn="auto">
              <a:spcAft>
                <a:spcPts val="0"/>
              </a:spcAft>
              <a:buFont typeface="Arial" pitchFamily="34" charset="0"/>
              <a:buChar char="•"/>
              <a:defRPr/>
            </a:pPr>
            <a:r>
              <a:rPr lang="cs-CZ" dirty="0" smtClean="0"/>
              <a:t>Probíhá migrace do měst (v roce 1960 ve městech žilo 22 % obyvatel v roce 2000 ve už 40 % obyvatel. V rove 2010 - 50 % obyvatel).</a:t>
            </a:r>
          </a:p>
          <a:p>
            <a:pPr fontAlgn="auto">
              <a:spcAft>
                <a:spcPts val="0"/>
              </a:spcAft>
              <a:buFont typeface="Arial" pitchFamily="34" charset="0"/>
              <a:buChar char="•"/>
              <a:defRPr/>
            </a:pPr>
            <a:r>
              <a:rPr lang="cs-CZ" dirty="0" smtClean="0"/>
              <a:t>Je zde chudoba a nízká úroveň vzdělanosti.</a:t>
            </a:r>
          </a:p>
          <a:p>
            <a:pPr fontAlgn="auto">
              <a:spcAft>
                <a:spcPts val="0"/>
              </a:spcAft>
              <a:buFont typeface="Arial" pitchFamily="34" charset="0"/>
              <a:buChar char="•"/>
              <a:defRPr/>
            </a:pPr>
            <a:r>
              <a:rPr lang="cs-CZ" dirty="0" smtClean="0"/>
              <a:t>Nerozvinutý, převážně těžký průmysl a rostoucí znečištění.</a:t>
            </a:r>
          </a:p>
          <a:p>
            <a:pPr fontAlgn="auto">
              <a:spcAft>
                <a:spcPts val="0"/>
              </a:spcAft>
              <a:buFont typeface="Arial" pitchFamily="34" charset="0"/>
              <a:buChar char="•"/>
              <a:defRPr/>
            </a:pPr>
            <a:r>
              <a:rPr lang="cs-CZ" dirty="0" smtClean="0"/>
              <a:t>Většina ekonomických aktivit je v držení zahraničních investorů, většinou z vyspělých zemí.</a:t>
            </a:r>
          </a:p>
          <a:p>
            <a:pPr fontAlgn="auto">
              <a:spcAft>
                <a:spcPts val="0"/>
              </a:spcAft>
              <a:buFont typeface="Arial" pitchFamily="34" charset="0"/>
              <a:buChar char="•"/>
              <a:defRPr/>
            </a:pPr>
            <a:r>
              <a:rPr lang="cs-CZ" dirty="0" smtClean="0"/>
              <a:t>Špatně funguje státní správa, veřejné statky (školství, zdravotnictví, obrana) jsou na nízké a nedostačující úrovni.</a:t>
            </a:r>
          </a:p>
          <a:p>
            <a:pPr fontAlgn="auto">
              <a:spcAft>
                <a:spcPts val="0"/>
              </a:spcAft>
              <a:buFont typeface="Arial" pitchFamily="34" charset="0"/>
              <a:buChar char="•"/>
              <a:defRPr/>
            </a:pPr>
            <a:r>
              <a:rPr lang="cs-CZ" dirty="0" smtClean="0"/>
              <a:t>Relativně mladá populace, průměrný věk pod 30 let.</a:t>
            </a:r>
          </a:p>
          <a:p>
            <a:pPr fontAlgn="auto">
              <a:spcAft>
                <a:spcPts val="0"/>
              </a:spcAft>
              <a:buFont typeface="Arial" pitchFamily="34" charset="0"/>
              <a:buChar char="•"/>
              <a:defRPr/>
            </a:pPr>
            <a:r>
              <a:rPr lang="cs-CZ" dirty="0" smtClean="0"/>
              <a:t>Odliv nadaných a vysokoškolsky vzdělaných obyvatel do vyspělých zemí</a:t>
            </a:r>
          </a:p>
          <a:p>
            <a:pPr fontAlgn="auto">
              <a:spcAft>
                <a:spcPts val="0"/>
              </a:spcAft>
              <a:buFont typeface="Arial" pitchFamily="34" charset="0"/>
              <a:buChar char="•"/>
              <a:defRPr/>
            </a:pPr>
            <a:r>
              <a:rPr lang="cs-CZ" dirty="0" smtClean="0"/>
              <a:t>Státní dluh</a:t>
            </a:r>
          </a:p>
          <a:p>
            <a:pPr fontAlgn="auto">
              <a:spcAft>
                <a:spcPts val="0"/>
              </a:spcAft>
              <a:buFont typeface="Arial" pitchFamily="34" charset="0"/>
              <a:buChar char="•"/>
              <a:defRPr/>
            </a:pPr>
            <a:endParaRPr lang="cs-CZ"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Nadpis 1"/>
          <p:cNvSpPr>
            <a:spLocks noGrp="1"/>
          </p:cNvSpPr>
          <p:nvPr>
            <p:ph type="title"/>
          </p:nvPr>
        </p:nvSpPr>
        <p:spPr/>
        <p:txBody>
          <a:bodyPr/>
          <a:lstStyle/>
          <a:p>
            <a:endParaRPr lang="cs-CZ" smtClean="0"/>
          </a:p>
        </p:txBody>
      </p:sp>
      <p:pic>
        <p:nvPicPr>
          <p:cNvPr id="50178" name="Zástupný symbol pro obsah 3" descr="obyv.jpg"/>
          <p:cNvPicPr>
            <a:picLocks noGrp="1" noChangeAspect="1"/>
          </p:cNvPicPr>
          <p:nvPr>
            <p:ph idx="1"/>
          </p:nvPr>
        </p:nvPicPr>
        <p:blipFill>
          <a:blip r:embed="rId2"/>
          <a:srcRect/>
          <a:stretch>
            <a:fillRect/>
          </a:stretch>
        </p:blipFill>
        <p:spPr>
          <a:xfrm>
            <a:off x="0" y="765175"/>
            <a:ext cx="9144000" cy="5759450"/>
          </a:xfrm>
        </p:spPr>
      </p:pic>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Nadpis 1"/>
          <p:cNvSpPr>
            <a:spLocks noGrp="1"/>
          </p:cNvSpPr>
          <p:nvPr>
            <p:ph type="title"/>
          </p:nvPr>
        </p:nvSpPr>
        <p:spPr/>
        <p:txBody>
          <a:bodyPr/>
          <a:lstStyle/>
          <a:p>
            <a:r>
              <a:rPr lang="cs-CZ" smtClean="0"/>
              <a:t>Literatura</a:t>
            </a:r>
          </a:p>
        </p:txBody>
      </p:sp>
      <p:sp>
        <p:nvSpPr>
          <p:cNvPr id="3" name="Zástupný symbol pro obsah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cs-CZ" i="1" dirty="0" smtClean="0"/>
              <a:t>Vybrané kapitoly ze světové ekonomiky</a:t>
            </a:r>
            <a:r>
              <a:rPr lang="cs-CZ" dirty="0" smtClean="0"/>
              <a:t>. Praha: VŠE, 1990.</a:t>
            </a:r>
          </a:p>
          <a:p>
            <a:pPr fontAlgn="auto">
              <a:spcAft>
                <a:spcPts val="0"/>
              </a:spcAft>
              <a:buFont typeface="Arial" pitchFamily="34" charset="0"/>
              <a:buChar char="•"/>
              <a:defRPr/>
            </a:pPr>
            <a:r>
              <a:rPr lang="cs-CZ" cap="all" dirty="0" smtClean="0"/>
              <a:t>Cihelková</a:t>
            </a:r>
            <a:r>
              <a:rPr lang="cs-CZ" dirty="0" smtClean="0"/>
              <a:t>, Eva a kol. </a:t>
            </a:r>
            <a:r>
              <a:rPr lang="cs-CZ" i="1" dirty="0" smtClean="0"/>
              <a:t>Světová ekonomika, nové jevy a perspektivy</a:t>
            </a:r>
            <a:r>
              <a:rPr lang="cs-CZ" dirty="0" smtClean="0"/>
              <a:t>. Praha: C.H. </a:t>
            </a:r>
            <a:r>
              <a:rPr lang="cs-CZ" dirty="0" err="1" smtClean="0"/>
              <a:t>Beck</a:t>
            </a:r>
            <a:r>
              <a:rPr lang="cs-CZ" dirty="0" smtClean="0"/>
              <a:t>, 2001.</a:t>
            </a:r>
          </a:p>
          <a:p>
            <a:pPr fontAlgn="auto">
              <a:spcAft>
                <a:spcPts val="0"/>
              </a:spcAft>
              <a:buFont typeface="Arial" pitchFamily="34" charset="0"/>
              <a:buChar char="•"/>
              <a:defRPr/>
            </a:pPr>
            <a:r>
              <a:rPr lang="cs-CZ" cap="all" dirty="0" smtClean="0"/>
              <a:t>Cihelková</a:t>
            </a:r>
            <a:r>
              <a:rPr lang="cs-CZ" dirty="0" smtClean="0"/>
              <a:t>, Eva a kol. </a:t>
            </a:r>
            <a:r>
              <a:rPr lang="cs-CZ" i="1" dirty="0" smtClean="0"/>
              <a:t>Světová ekonomika, regiony a integrace</a:t>
            </a:r>
            <a:r>
              <a:rPr lang="cs-CZ" dirty="0" smtClean="0"/>
              <a:t>. Praha: C.H. </a:t>
            </a:r>
            <a:r>
              <a:rPr lang="cs-CZ" dirty="0" err="1" smtClean="0"/>
              <a:t>Beck</a:t>
            </a:r>
            <a:r>
              <a:rPr lang="cs-CZ" dirty="0" smtClean="0"/>
              <a:t>, 2001.</a:t>
            </a:r>
          </a:p>
          <a:p>
            <a:pPr fontAlgn="auto">
              <a:spcAft>
                <a:spcPts val="0"/>
              </a:spcAft>
              <a:buFont typeface="Arial" pitchFamily="34" charset="0"/>
              <a:buChar char="•"/>
              <a:defRPr/>
            </a:pPr>
            <a:r>
              <a:rPr lang="cs-CZ" cap="all" dirty="0" smtClean="0"/>
              <a:t>Cihelková</a:t>
            </a:r>
            <a:r>
              <a:rPr lang="cs-CZ" dirty="0" smtClean="0"/>
              <a:t>, Eva a kol. </a:t>
            </a:r>
            <a:r>
              <a:rPr lang="cs-CZ" i="1" dirty="0" smtClean="0"/>
              <a:t>Světová ekonomika</a:t>
            </a:r>
            <a:r>
              <a:rPr lang="cs-CZ" dirty="0" smtClean="0"/>
              <a:t>. Praha: </a:t>
            </a:r>
            <a:r>
              <a:rPr lang="cs-CZ" dirty="0" err="1" smtClean="0"/>
              <a:t>Manager</a:t>
            </a:r>
            <a:r>
              <a:rPr lang="cs-CZ" dirty="0" smtClean="0"/>
              <a:t> - Podnikatel, 1997.</a:t>
            </a:r>
          </a:p>
          <a:p>
            <a:pPr fontAlgn="auto">
              <a:spcAft>
                <a:spcPts val="0"/>
              </a:spcAft>
              <a:buFont typeface="Arial" pitchFamily="34" charset="0"/>
              <a:buChar char="•"/>
              <a:defRPr/>
            </a:pPr>
            <a:r>
              <a:rPr lang="cs-CZ" cap="all" dirty="0" smtClean="0"/>
              <a:t>Cihelková</a:t>
            </a:r>
            <a:r>
              <a:rPr lang="cs-CZ" dirty="0" smtClean="0"/>
              <a:t>, Eva a kol. </a:t>
            </a:r>
            <a:r>
              <a:rPr lang="cs-CZ" i="1" dirty="0" smtClean="0"/>
              <a:t>Světová ekonomika</a:t>
            </a:r>
            <a:r>
              <a:rPr lang="cs-CZ" dirty="0" smtClean="0"/>
              <a:t>.Praha: VŠE, 2001.</a:t>
            </a:r>
          </a:p>
          <a:p>
            <a:pPr fontAlgn="auto">
              <a:spcAft>
                <a:spcPts val="0"/>
              </a:spcAft>
              <a:buFont typeface="Arial" pitchFamily="34" charset="0"/>
              <a:buChar char="•"/>
              <a:defRPr/>
            </a:pPr>
            <a:endParaRPr lang="cs-CZ"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Nadpis 1"/>
          <p:cNvSpPr>
            <a:spLocks noGrp="1"/>
          </p:cNvSpPr>
          <p:nvPr>
            <p:ph type="title"/>
          </p:nvPr>
        </p:nvSpPr>
        <p:spPr/>
        <p:txBody>
          <a:bodyPr/>
          <a:lstStyle/>
          <a:p>
            <a:endParaRPr lang="cs-CZ" smtClean="0"/>
          </a:p>
        </p:txBody>
      </p:sp>
      <p:sp>
        <p:nvSpPr>
          <p:cNvPr id="3" name="Zástupný symbol pro obsah 2"/>
          <p:cNvSpPr>
            <a:spLocks noGrp="1"/>
          </p:cNvSpPr>
          <p:nvPr>
            <p:ph idx="1"/>
          </p:nvPr>
        </p:nvSpPr>
        <p:spPr/>
        <p:txBody>
          <a:bodyPr rtlCol="0">
            <a:normAutofit fontScale="92500" lnSpcReduction="10000"/>
          </a:bodyPr>
          <a:lstStyle/>
          <a:p>
            <a:pPr fontAlgn="auto">
              <a:spcAft>
                <a:spcPts val="0"/>
              </a:spcAft>
              <a:buFont typeface="Arial" pitchFamily="34" charset="0"/>
              <a:buChar char="•"/>
              <a:defRPr/>
            </a:pPr>
            <a:r>
              <a:rPr lang="cs-CZ" cap="all" dirty="0" smtClean="0"/>
              <a:t>Vlček</a:t>
            </a:r>
            <a:r>
              <a:rPr lang="cs-CZ" dirty="0" smtClean="0"/>
              <a:t>, Josef a kol. </a:t>
            </a:r>
            <a:r>
              <a:rPr lang="cs-CZ" i="1" dirty="0" smtClean="0"/>
              <a:t>Ekonomie a ekonomika</a:t>
            </a:r>
            <a:r>
              <a:rPr lang="cs-CZ" dirty="0" smtClean="0"/>
              <a:t>. Praha: ASPI, 2003.</a:t>
            </a:r>
          </a:p>
          <a:p>
            <a:pPr fontAlgn="auto">
              <a:spcAft>
                <a:spcPts val="0"/>
              </a:spcAft>
              <a:buFont typeface="Arial" pitchFamily="34" charset="0"/>
              <a:buChar char="•"/>
              <a:defRPr/>
            </a:pPr>
            <a:r>
              <a:rPr lang="cs-CZ" b="1" cap="all" dirty="0" smtClean="0"/>
              <a:t>Vlček</a:t>
            </a:r>
            <a:r>
              <a:rPr lang="cs-CZ" b="1" dirty="0" smtClean="0"/>
              <a:t>, Josef a kol. </a:t>
            </a:r>
            <a:r>
              <a:rPr lang="cs-CZ" b="1" i="1" dirty="0" smtClean="0"/>
              <a:t>Ekonomie pro </a:t>
            </a:r>
            <a:r>
              <a:rPr lang="cs-CZ" b="1" i="1" dirty="0" err="1" smtClean="0"/>
              <a:t>neekonomy</a:t>
            </a:r>
            <a:r>
              <a:rPr lang="cs-CZ" b="1" dirty="0" smtClean="0"/>
              <a:t>. Praha: </a:t>
            </a:r>
            <a:r>
              <a:rPr lang="cs-CZ" b="1" dirty="0" err="1" smtClean="0"/>
              <a:t>Codex</a:t>
            </a:r>
            <a:r>
              <a:rPr lang="cs-CZ" b="1" dirty="0" smtClean="0"/>
              <a:t> Bohemia,1998.</a:t>
            </a:r>
          </a:p>
          <a:p>
            <a:pPr fontAlgn="auto">
              <a:spcAft>
                <a:spcPts val="0"/>
              </a:spcAft>
              <a:buFont typeface="Arial" pitchFamily="34" charset="0"/>
              <a:buChar char="•"/>
              <a:defRPr/>
            </a:pPr>
            <a:r>
              <a:rPr lang="cs-CZ" cap="all" dirty="0" smtClean="0"/>
              <a:t>Holman</a:t>
            </a:r>
            <a:r>
              <a:rPr lang="cs-CZ" dirty="0" smtClean="0"/>
              <a:t>, Robert. </a:t>
            </a:r>
            <a:r>
              <a:rPr lang="cs-CZ" i="1" dirty="0" smtClean="0"/>
              <a:t>Ekonomie</a:t>
            </a:r>
            <a:r>
              <a:rPr lang="cs-CZ" dirty="0" smtClean="0"/>
              <a:t>. Praha: C.H. </a:t>
            </a:r>
            <a:r>
              <a:rPr lang="cs-CZ" dirty="0" err="1" smtClean="0"/>
              <a:t>Beck</a:t>
            </a:r>
            <a:r>
              <a:rPr lang="cs-CZ" dirty="0" smtClean="0"/>
              <a:t>, 1999.</a:t>
            </a:r>
          </a:p>
          <a:p>
            <a:pPr fontAlgn="auto">
              <a:spcAft>
                <a:spcPts val="0"/>
              </a:spcAft>
              <a:buFont typeface="Arial" pitchFamily="34" charset="0"/>
              <a:buChar char="•"/>
              <a:defRPr/>
            </a:pPr>
            <a:r>
              <a:rPr lang="cs-CZ" b="1" cap="all" dirty="0" smtClean="0"/>
              <a:t>Holman</a:t>
            </a:r>
            <a:r>
              <a:rPr lang="cs-CZ" b="1" dirty="0" smtClean="0"/>
              <a:t>, Robert. </a:t>
            </a:r>
            <a:r>
              <a:rPr lang="cs-CZ" b="1" i="1" dirty="0" smtClean="0"/>
              <a:t>Základy ekonomie pro studenty vyšších odborných škol a neekonomických fakult VŠ</a:t>
            </a:r>
            <a:r>
              <a:rPr lang="cs-CZ" b="1" dirty="0" smtClean="0"/>
              <a:t>. Praha: C.H. </a:t>
            </a:r>
            <a:r>
              <a:rPr lang="cs-CZ" b="1" dirty="0" err="1" smtClean="0"/>
              <a:t>Beck</a:t>
            </a:r>
            <a:r>
              <a:rPr lang="cs-CZ" b="1" dirty="0" smtClean="0"/>
              <a:t>, 2000. </a:t>
            </a:r>
          </a:p>
          <a:p>
            <a:pPr fontAlgn="auto">
              <a:spcAft>
                <a:spcPts val="0"/>
              </a:spcAft>
              <a:buFont typeface="Arial" pitchFamily="34" charset="0"/>
              <a:buChar char="•"/>
              <a:defRPr/>
            </a:pPr>
            <a:endParaRPr lang="cs-CZ"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49" name="Nadpis 1"/>
          <p:cNvSpPr>
            <a:spLocks noGrp="1"/>
          </p:cNvSpPr>
          <p:nvPr>
            <p:ph type="title"/>
          </p:nvPr>
        </p:nvSpPr>
        <p:spPr>
          <a:xfrm>
            <a:off x="457200" y="274638"/>
            <a:ext cx="8229600" cy="2433637"/>
          </a:xfrm>
        </p:spPr>
        <p:txBody>
          <a:bodyPr/>
          <a:lstStyle/>
          <a:p>
            <a:r>
              <a:rPr lang="cs-CZ" b="1" smtClean="0"/>
              <a:t>Děkuji za pozornost</a:t>
            </a:r>
            <a:r>
              <a:rPr lang="cs-CZ" smtClean="0"/>
              <a:t/>
            </a:r>
            <a:br>
              <a:rPr lang="cs-CZ" smtClean="0"/>
            </a:br>
            <a:endParaRPr lang="cs-CZ"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rtlCol="0">
            <a:normAutofit fontScale="90000"/>
          </a:bodyPr>
          <a:lstStyle/>
          <a:p>
            <a:pPr fontAlgn="auto">
              <a:spcAft>
                <a:spcPts val="0"/>
              </a:spcAft>
              <a:defRPr/>
            </a:pPr>
            <a:r>
              <a:rPr lang="cs-CZ" dirty="0" smtClean="0"/>
              <a:t>Struktura světového hospodářství</a:t>
            </a:r>
            <a:br>
              <a:rPr lang="cs-CZ" dirty="0" smtClean="0"/>
            </a:br>
            <a:endParaRPr lang="cs-CZ" dirty="0"/>
          </a:p>
        </p:txBody>
      </p:sp>
      <p:sp>
        <p:nvSpPr>
          <p:cNvPr id="3" name="Zástupný symbol pro obsah 2"/>
          <p:cNvSpPr>
            <a:spLocks noGrp="1"/>
          </p:cNvSpPr>
          <p:nvPr>
            <p:ph idx="1"/>
          </p:nvPr>
        </p:nvSpPr>
        <p:spPr/>
        <p:txBody>
          <a:bodyPr rtlCol="0">
            <a:normAutofit fontScale="77500" lnSpcReduction="20000"/>
          </a:bodyPr>
          <a:lstStyle/>
          <a:p>
            <a:pPr fontAlgn="auto">
              <a:spcAft>
                <a:spcPts val="0"/>
              </a:spcAft>
              <a:buFont typeface="Arial" pitchFamily="34" charset="0"/>
              <a:buChar char="•"/>
              <a:defRPr/>
            </a:pPr>
            <a:r>
              <a:rPr lang="cs-CZ" b="1" dirty="0" smtClean="0"/>
              <a:t>1)Funkční částí jsou rozvinuté ekonomiky:</a:t>
            </a:r>
          </a:p>
          <a:p>
            <a:pPr fontAlgn="auto">
              <a:spcAft>
                <a:spcPts val="0"/>
              </a:spcAft>
              <a:buFont typeface="Arial" pitchFamily="34" charset="0"/>
              <a:buChar char="•"/>
              <a:defRPr/>
            </a:pPr>
            <a:r>
              <a:rPr lang="cs-CZ" b="1" dirty="0" smtClean="0"/>
              <a:t>jádrem je skupina G7 </a:t>
            </a:r>
            <a:r>
              <a:rPr lang="cs-CZ" dirty="0" smtClean="0"/>
              <a:t>(USA, Japonsko, Německo, Francie, Itálie, Velká Británie, Kanada),</a:t>
            </a:r>
          </a:p>
          <a:p>
            <a:pPr fontAlgn="auto">
              <a:spcAft>
                <a:spcPts val="0"/>
              </a:spcAft>
              <a:buFont typeface="Arial" pitchFamily="34" charset="0"/>
              <a:buChar char="•"/>
              <a:defRPr/>
            </a:pPr>
            <a:r>
              <a:rPr lang="cs-CZ" b="1" dirty="0" smtClean="0"/>
              <a:t>rozlišujeme 3 centra</a:t>
            </a:r>
            <a:r>
              <a:rPr lang="cs-CZ" dirty="0" smtClean="0"/>
              <a:t>: </a:t>
            </a:r>
            <a:r>
              <a:rPr lang="cs-CZ" b="1" dirty="0" smtClean="0"/>
              <a:t>a) Americké centrum </a:t>
            </a:r>
            <a:r>
              <a:rPr lang="cs-CZ" dirty="0" smtClean="0"/>
              <a:t>– USA + Kanada</a:t>
            </a:r>
          </a:p>
          <a:p>
            <a:pPr fontAlgn="auto">
              <a:spcAft>
                <a:spcPts val="0"/>
              </a:spcAft>
              <a:buFont typeface="Arial" pitchFamily="34" charset="0"/>
              <a:buChar char="•"/>
              <a:defRPr/>
            </a:pPr>
            <a:r>
              <a:rPr lang="cs-CZ" b="1" dirty="0" smtClean="0"/>
              <a:t>b)Východoasijské centrum </a:t>
            </a:r>
            <a:r>
              <a:rPr lang="cs-CZ" dirty="0" smtClean="0"/>
              <a:t>– Japonsko + Asijské nově</a:t>
            </a:r>
          </a:p>
          <a:p>
            <a:pPr fontAlgn="auto">
              <a:spcAft>
                <a:spcPts val="0"/>
              </a:spcAft>
              <a:buFont typeface="Arial" pitchFamily="34" charset="0"/>
              <a:buChar char="•"/>
              <a:defRPr/>
            </a:pPr>
            <a:r>
              <a:rPr lang="cs-CZ" dirty="0" smtClean="0"/>
              <a:t>industrializované ekonomiky – Hongkong, Singapur, Jižní Korea, </a:t>
            </a:r>
            <a:r>
              <a:rPr lang="cs-CZ" dirty="0" err="1" smtClean="0"/>
              <a:t>Tchaiwan</a:t>
            </a:r>
            <a:r>
              <a:rPr lang="cs-CZ" dirty="0" smtClean="0"/>
              <a:t>, (Asijští tygři)</a:t>
            </a:r>
          </a:p>
          <a:p>
            <a:pPr fontAlgn="auto">
              <a:spcAft>
                <a:spcPts val="0"/>
              </a:spcAft>
              <a:buFont typeface="Arial" pitchFamily="34" charset="0"/>
              <a:buChar char="•"/>
              <a:defRPr/>
            </a:pPr>
            <a:r>
              <a:rPr lang="cs-CZ" b="1" dirty="0" smtClean="0"/>
              <a:t>c) Západoevropské centrum </a:t>
            </a:r>
            <a:r>
              <a:rPr lang="cs-CZ" dirty="0" smtClean="0"/>
              <a:t>– EU + ESVO (Lichtenštejnsko,</a:t>
            </a:r>
          </a:p>
          <a:p>
            <a:pPr fontAlgn="auto">
              <a:spcAft>
                <a:spcPts val="0"/>
              </a:spcAft>
              <a:buFont typeface="Arial" pitchFamily="34" charset="0"/>
              <a:buChar char="•"/>
              <a:defRPr/>
            </a:pPr>
            <a:r>
              <a:rPr lang="cs-CZ" dirty="0" smtClean="0"/>
              <a:t>Švýcarsko, Norsko, Island) + Austrálie, Izrael, Nový Zéland,</a:t>
            </a:r>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Nadpis 1"/>
          <p:cNvSpPr>
            <a:spLocks noGrp="1"/>
          </p:cNvSpPr>
          <p:nvPr>
            <p:ph type="title"/>
          </p:nvPr>
        </p:nvSpPr>
        <p:spPr/>
        <p:txBody>
          <a:bodyPr/>
          <a:lstStyle/>
          <a:p>
            <a:endParaRPr lang="cs-CZ" smtClean="0"/>
          </a:p>
        </p:txBody>
      </p:sp>
      <p:sp>
        <p:nvSpPr>
          <p:cNvPr id="3" name="Zástupný symbol pro obsah 2"/>
          <p:cNvSpPr>
            <a:spLocks noGrp="1"/>
          </p:cNvSpPr>
          <p:nvPr>
            <p:ph idx="1"/>
          </p:nvPr>
        </p:nvSpPr>
        <p:spPr/>
        <p:txBody>
          <a:bodyPr rtlCol="0">
            <a:normAutofit fontScale="85000" lnSpcReduction="20000"/>
          </a:bodyPr>
          <a:lstStyle/>
          <a:p>
            <a:pPr fontAlgn="auto">
              <a:spcAft>
                <a:spcPts val="0"/>
              </a:spcAft>
              <a:buFont typeface="Arial" pitchFamily="34" charset="0"/>
              <a:buChar char="•"/>
              <a:defRPr/>
            </a:pPr>
            <a:r>
              <a:rPr lang="cs-CZ" b="1" dirty="0" smtClean="0"/>
              <a:t>2) Rozvojové země: značně diferencované</a:t>
            </a:r>
          </a:p>
          <a:p>
            <a:pPr fontAlgn="auto">
              <a:spcAft>
                <a:spcPts val="0"/>
              </a:spcAft>
              <a:buFont typeface="Arial" pitchFamily="34" charset="0"/>
              <a:buChar char="•"/>
              <a:defRPr/>
            </a:pPr>
            <a:r>
              <a:rPr lang="cs-CZ" b="1" dirty="0" smtClean="0"/>
              <a:t>4 podskupiny:</a:t>
            </a:r>
          </a:p>
          <a:p>
            <a:pPr fontAlgn="auto">
              <a:spcAft>
                <a:spcPts val="0"/>
              </a:spcAft>
              <a:buFont typeface="Arial" pitchFamily="34" charset="0"/>
              <a:buChar char="•"/>
              <a:defRPr/>
            </a:pPr>
            <a:r>
              <a:rPr lang="cs-CZ" dirty="0" smtClean="0"/>
              <a:t>– Thajsko, Indonésie, Malajsie,</a:t>
            </a:r>
            <a:r>
              <a:rPr lang="cs-CZ" b="1" dirty="0" smtClean="0"/>
              <a:t> a) nově industrializované země </a:t>
            </a:r>
            <a:r>
              <a:rPr lang="cs-CZ" dirty="0" smtClean="0"/>
              <a:t>Filipíny, Brazílie, Argentina, Chille, Mexiko</a:t>
            </a:r>
          </a:p>
          <a:p>
            <a:pPr fontAlgn="auto">
              <a:spcAft>
                <a:spcPts val="0"/>
              </a:spcAft>
              <a:buFont typeface="Arial" pitchFamily="34" charset="0"/>
              <a:buChar char="•"/>
              <a:defRPr/>
            </a:pPr>
            <a:r>
              <a:rPr lang="cs-CZ" b="1" dirty="0" smtClean="0"/>
              <a:t>b) nejchudší rozvojové země </a:t>
            </a:r>
            <a:r>
              <a:rPr lang="cs-CZ" dirty="0" smtClean="0"/>
              <a:t>– většina Afrických zemí + Bangladéš, Haiti</a:t>
            </a:r>
          </a:p>
          <a:p>
            <a:pPr fontAlgn="auto">
              <a:spcAft>
                <a:spcPts val="0"/>
              </a:spcAft>
              <a:buFont typeface="Arial" pitchFamily="34" charset="0"/>
              <a:buChar char="•"/>
              <a:defRPr/>
            </a:pPr>
            <a:r>
              <a:rPr lang="cs-CZ" b="1" dirty="0" smtClean="0"/>
              <a:t>c) země středu </a:t>
            </a:r>
            <a:r>
              <a:rPr lang="cs-CZ" dirty="0" smtClean="0"/>
              <a:t>(Latinská Amerika – značné </a:t>
            </a:r>
            <a:r>
              <a:rPr lang="cs-CZ" dirty="0" err="1" smtClean="0"/>
              <a:t>ek</a:t>
            </a:r>
            <a:r>
              <a:rPr lang="cs-CZ" dirty="0" smtClean="0"/>
              <a:t>. problémy),</a:t>
            </a:r>
          </a:p>
          <a:p>
            <a:pPr fontAlgn="auto">
              <a:spcAft>
                <a:spcPts val="0"/>
              </a:spcAft>
              <a:buFont typeface="Arial" pitchFamily="34" charset="0"/>
              <a:buChar char="•"/>
              <a:defRPr/>
            </a:pPr>
            <a:r>
              <a:rPr lang="cs-CZ" b="1" dirty="0" smtClean="0"/>
              <a:t>d) ropné země </a:t>
            </a:r>
            <a:r>
              <a:rPr lang="cs-CZ" dirty="0" smtClean="0"/>
              <a:t>(Kuvajt – má HDP/</a:t>
            </a:r>
            <a:r>
              <a:rPr lang="cs-CZ" dirty="0" err="1" smtClean="0"/>
              <a:t>obyv</a:t>
            </a:r>
            <a:r>
              <a:rPr lang="cs-CZ" dirty="0" smtClean="0"/>
              <a:t>. větší než USA, Arabské země produkující ropu, Nigérie, Venezuela</a:t>
            </a:r>
          </a:p>
          <a:p>
            <a:pPr fontAlgn="auto">
              <a:spcAft>
                <a:spcPts val="0"/>
              </a:spcAft>
              <a:buFont typeface="Arial" pitchFamily="34" charset="0"/>
              <a:buChar char="•"/>
              <a:defRPr/>
            </a:pPr>
            <a:endParaRPr lang="cs-CZ" dirty="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Nadpis 1"/>
          <p:cNvSpPr>
            <a:spLocks noGrp="1"/>
          </p:cNvSpPr>
          <p:nvPr>
            <p:ph type="title"/>
          </p:nvPr>
        </p:nvSpPr>
        <p:spPr/>
        <p:txBody>
          <a:bodyPr/>
          <a:lstStyle/>
          <a:p>
            <a:endParaRPr lang="cs-CZ" smtClean="0"/>
          </a:p>
        </p:txBody>
      </p:sp>
      <p:sp>
        <p:nvSpPr>
          <p:cNvPr id="19458" name="Zástupný symbol pro obsah 2"/>
          <p:cNvSpPr>
            <a:spLocks noGrp="1"/>
          </p:cNvSpPr>
          <p:nvPr>
            <p:ph idx="1"/>
          </p:nvPr>
        </p:nvSpPr>
        <p:spPr/>
        <p:txBody>
          <a:bodyPr/>
          <a:lstStyle/>
          <a:p>
            <a:r>
              <a:rPr lang="cs-CZ" b="1" smtClean="0"/>
              <a:t>3) Transformující se ekonomiky: </a:t>
            </a:r>
            <a:r>
              <a:rPr lang="cs-CZ" smtClean="0"/>
              <a:t>původně centrálně plánované, po 80. letech se daly na tržní (ČR, východní Evropa, Rusko,…)</a:t>
            </a:r>
          </a:p>
          <a:p>
            <a:endParaRPr lang="cs-CZ" smtClean="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Nadpis 1"/>
          <p:cNvSpPr>
            <a:spLocks noGrp="1"/>
          </p:cNvSpPr>
          <p:nvPr>
            <p:ph type="title"/>
          </p:nvPr>
        </p:nvSpPr>
        <p:spPr/>
        <p:txBody>
          <a:bodyPr/>
          <a:lstStyle/>
          <a:p>
            <a:r>
              <a:rPr lang="cs-CZ" smtClean="0"/>
              <a:t>Internacionalizace</a:t>
            </a:r>
          </a:p>
        </p:txBody>
      </p:sp>
      <p:sp>
        <p:nvSpPr>
          <p:cNvPr id="20482" name="Zástupný symbol pro obsah 2"/>
          <p:cNvSpPr>
            <a:spLocks noGrp="1"/>
          </p:cNvSpPr>
          <p:nvPr>
            <p:ph idx="1"/>
          </p:nvPr>
        </p:nvSpPr>
        <p:spPr/>
        <p:txBody>
          <a:bodyPr/>
          <a:lstStyle/>
          <a:p>
            <a:r>
              <a:rPr lang="cs-CZ" smtClean="0"/>
              <a:t>dochází k ní v rámci světového hospodářství</a:t>
            </a:r>
          </a:p>
          <a:p>
            <a:r>
              <a:rPr lang="cs-CZ" smtClean="0"/>
              <a:t>= obecná tendence, přináší všestranné sbližování národních ekonomik, bourá bariéry, na zákl. vzniku nadnárodní ekonomiky, výsledkem je propojenost, závislost ekonomik</a:t>
            </a:r>
          </a:p>
          <a:p>
            <a:r>
              <a:rPr lang="cs-CZ" smtClean="0"/>
              <a:t>prohlubuje se rozvoj vědecko-technické oblasti</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Nadpis 1"/>
          <p:cNvSpPr>
            <a:spLocks noGrp="1"/>
          </p:cNvSpPr>
          <p:nvPr>
            <p:ph type="title"/>
          </p:nvPr>
        </p:nvSpPr>
        <p:spPr/>
        <p:txBody>
          <a:bodyPr/>
          <a:lstStyle/>
          <a:p>
            <a:r>
              <a:rPr lang="cs-CZ" smtClean="0"/>
              <a:t>Integrace</a:t>
            </a:r>
          </a:p>
        </p:txBody>
      </p:sp>
      <p:sp>
        <p:nvSpPr>
          <p:cNvPr id="3" name="Zástupný symbol pro obsah 2"/>
          <p:cNvSpPr>
            <a:spLocks noGrp="1"/>
          </p:cNvSpPr>
          <p:nvPr>
            <p:ph idx="1"/>
          </p:nvPr>
        </p:nvSpPr>
        <p:spPr/>
        <p:txBody>
          <a:bodyPr rtlCol="0">
            <a:normAutofit fontScale="92500" lnSpcReduction="20000"/>
          </a:bodyPr>
          <a:lstStyle/>
          <a:p>
            <a:pPr fontAlgn="auto">
              <a:spcAft>
                <a:spcPts val="0"/>
              </a:spcAft>
              <a:buFont typeface="Arial" pitchFamily="34" charset="0"/>
              <a:buChar char="•"/>
              <a:defRPr/>
            </a:pPr>
            <a:r>
              <a:rPr lang="cs-CZ" dirty="0" smtClean="0"/>
              <a:t>vrcholem procesu internacionalizace, nejvyšší stupeň v současných podmínkách, vytvoření mezinárodních celků, měla by být celosvětovým jevem, ale uplatnění je regionální, vznik regionálních integračních celků – Evropská unie (procesy vyvrcholily)</a:t>
            </a:r>
          </a:p>
          <a:p>
            <a:pPr fontAlgn="auto">
              <a:spcAft>
                <a:spcPts val="0"/>
              </a:spcAft>
              <a:buFont typeface="Arial" pitchFamily="34" charset="0"/>
              <a:buChar char="•"/>
              <a:defRPr/>
            </a:pPr>
            <a:r>
              <a:rPr lang="cs-CZ" dirty="0" smtClean="0"/>
              <a:t>= existovala i v zemích sociálního tábora na základě direktivního způsobu řízení,</a:t>
            </a:r>
          </a:p>
          <a:p>
            <a:pPr fontAlgn="auto">
              <a:spcAft>
                <a:spcPts val="0"/>
              </a:spcAft>
              <a:buFont typeface="Arial" pitchFamily="34" charset="0"/>
              <a:buChar char="•"/>
              <a:defRPr/>
            </a:pPr>
            <a:r>
              <a:rPr lang="cs-CZ" dirty="0" smtClean="0"/>
              <a:t>existuje i u rozvojových zemí, ale stupně jsou podstatně nižší (mají velké vnitřní problémy –vítězí vnitřní zájmy nad </a:t>
            </a:r>
            <a:r>
              <a:rPr lang="cs-CZ" dirty="0" err="1" smtClean="0"/>
              <a:t>celointegračními</a:t>
            </a:r>
            <a:r>
              <a:rPr lang="cs-CZ" dirty="0" smtClean="0"/>
              <a:t>)</a:t>
            </a:r>
          </a:p>
          <a:p>
            <a:pPr fontAlgn="auto">
              <a:spcAft>
                <a:spcPts val="0"/>
              </a:spcAft>
              <a:buFont typeface="Arial" pitchFamily="34" charset="0"/>
              <a:buChar char="•"/>
              <a:defRPr/>
            </a:pPr>
            <a:endParaRPr lang="cs-CZ"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Nadpis 1"/>
          <p:cNvSpPr>
            <a:spLocks noGrp="1"/>
          </p:cNvSpPr>
          <p:nvPr>
            <p:ph type="title"/>
          </p:nvPr>
        </p:nvSpPr>
        <p:spPr/>
        <p:txBody>
          <a:bodyPr/>
          <a:lstStyle/>
          <a:p>
            <a:r>
              <a:rPr lang="cs-CZ" b="1" smtClean="0"/>
              <a:t>Evropská integrace</a:t>
            </a:r>
            <a:endParaRPr lang="cs-CZ" smtClean="0"/>
          </a:p>
        </p:txBody>
      </p:sp>
      <p:sp>
        <p:nvSpPr>
          <p:cNvPr id="22530" name="Zástupný symbol pro obsah 2"/>
          <p:cNvSpPr>
            <a:spLocks noGrp="1"/>
          </p:cNvSpPr>
          <p:nvPr>
            <p:ph idx="1"/>
          </p:nvPr>
        </p:nvSpPr>
        <p:spPr/>
        <p:txBody>
          <a:bodyPr/>
          <a:lstStyle/>
          <a:p>
            <a:r>
              <a:rPr lang="cs-CZ" smtClean="0"/>
              <a:t>proces vytváření stále užšího svazku mezi národy Evropy. Toto politické, zákonodárné i ekonomické sbližování začalo brzy po 2. světové válce a znamená, že jednotlivé členské státy přenášejí některé své kompetence na společné instituce. Hlavními institucemi tohoto procesu jsou Evropská unie a Rada Evropy.</a:t>
            </a:r>
          </a:p>
          <a:p>
            <a:endParaRPr lang="cs-CZ" smtClean="0"/>
          </a:p>
        </p:txBody>
      </p:sp>
    </p:spTree>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191</TotalTime>
  <Words>1459</Words>
  <Application>Microsoft Office PowerPoint</Application>
  <PresentationFormat>Předvádění na obrazovce (4:3)</PresentationFormat>
  <Paragraphs>110</Paragraphs>
  <Slides>39</Slides>
  <Notes>0</Notes>
  <HiddenSlides>0</HiddenSlides>
  <MMClips>0</MMClips>
  <ScaleCrop>false</ScaleCrop>
  <HeadingPairs>
    <vt:vector size="4" baseType="variant">
      <vt:variant>
        <vt:lpstr>Motiv</vt:lpstr>
      </vt:variant>
      <vt:variant>
        <vt:i4>1</vt:i4>
      </vt:variant>
      <vt:variant>
        <vt:lpstr>Nadpisy snímků</vt:lpstr>
      </vt:variant>
      <vt:variant>
        <vt:i4>39</vt:i4>
      </vt:variant>
    </vt:vector>
  </HeadingPairs>
  <TitlesOfParts>
    <vt:vector size="40" baseType="lpstr">
      <vt:lpstr>Motiv sady Office</vt:lpstr>
      <vt:lpstr>Úvod do rozvojových studií </vt:lpstr>
      <vt:lpstr>Světová ekonomika</vt:lpstr>
      <vt:lpstr>Světové hospodářství</vt:lpstr>
      <vt:lpstr>Struktura světového hospodářství </vt:lpstr>
      <vt:lpstr>Prezentace aplikace PowerPoint</vt:lpstr>
      <vt:lpstr>Prezentace aplikace PowerPoint</vt:lpstr>
      <vt:lpstr>Internacionalizace</vt:lpstr>
      <vt:lpstr>Integrace</vt:lpstr>
      <vt:lpstr>Evropská integrace</vt:lpstr>
      <vt:lpstr>Prezentace aplikace PowerPoint</vt:lpstr>
      <vt:lpstr>Prezentace aplikace PowerPoint</vt:lpstr>
      <vt:lpstr>Prezentace aplikace PowerPoint</vt:lpstr>
      <vt:lpstr>Rozvojová země</vt:lpstr>
      <vt:lpstr>Prezentace aplikace PowerPoint</vt:lpstr>
      <vt:lpstr>Prezentace aplikace PowerPoint</vt:lpstr>
      <vt:lpstr>Prezentace aplikace PowerPoint</vt:lpstr>
      <vt:lpstr>Prezentace aplikace PowerPoint</vt:lpstr>
      <vt:lpstr>Faktory určující Index lidského rozvoje</vt:lpstr>
      <vt:lpstr>Prezentace aplikace PowerPoint</vt:lpstr>
      <vt:lpstr>Prezentace aplikace PowerPoint</vt:lpstr>
      <vt:lpstr>Prezentace aplikace PowerPoint</vt:lpstr>
      <vt:lpstr>Rozvojové země</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Problémy RZ </vt:lpstr>
      <vt:lpstr>sociální problémy</vt:lpstr>
      <vt:lpstr>Prezentace aplikace PowerPoint</vt:lpstr>
      <vt:lpstr>Prezentace aplikace PowerPoint</vt:lpstr>
      <vt:lpstr>Prezentace aplikace PowerPoint</vt:lpstr>
      <vt:lpstr>…co je typické pro RZ</vt:lpstr>
      <vt:lpstr>Prezentace aplikace PowerPoint</vt:lpstr>
      <vt:lpstr>Literatura</vt:lpstr>
      <vt:lpstr>Prezentace aplikace PowerPoint</vt:lpstr>
      <vt:lpstr>Děkuji za pozornost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Snímek 1</dc:title>
  <dc:creator>Ladin</dc:creator>
  <cp:lastModifiedBy>Vladimír Nový</cp:lastModifiedBy>
  <cp:revision>20</cp:revision>
  <cp:lastPrinted>2013-12-11T14:59:19Z</cp:lastPrinted>
  <dcterms:created xsi:type="dcterms:W3CDTF">2012-10-15T15:30:56Z</dcterms:created>
  <dcterms:modified xsi:type="dcterms:W3CDTF">2014-01-15T13:20:01Z</dcterms:modified>
</cp:coreProperties>
</file>