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57" r:id="rId3"/>
    <p:sldId id="258" r:id="rId4"/>
    <p:sldId id="261" r:id="rId5"/>
    <p:sldId id="275" r:id="rId6"/>
    <p:sldId id="277" r:id="rId7"/>
    <p:sldId id="279" r:id="rId8"/>
    <p:sldId id="276" r:id="rId9"/>
    <p:sldId id="278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90" r:id="rId26"/>
    <p:sldId id="291" r:id="rId27"/>
    <p:sldId id="289" r:id="rId28"/>
    <p:sldId id="269" r:id="rId29"/>
    <p:sldId id="270" r:id="rId30"/>
    <p:sldId id="271" r:id="rId31"/>
    <p:sldId id="272" r:id="rId32"/>
    <p:sldId id="273" r:id="rId33"/>
    <p:sldId id="274" r:id="rId34"/>
    <p:sldId id="280" r:id="rId3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6EC30F-D7CE-4647-866C-11973A7CAB63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949960-D0B6-4553-A1FD-3C796B3BDA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72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-co si představujete pod „nutnými zdroji k zajištění důstojného života?“</a:t>
            </a:r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A481C2-7DC1-4E61-8B0D-D090A429865E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>
                <a:solidFill>
                  <a:srgbClr val="FF0000"/>
                </a:solidFill>
              </a:rPr>
              <a:t>Obrázek viz „Trvale udržitelný rozvoj“ (nastuduj, budeš kreslit na flip!)</a:t>
            </a:r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7D0D2A-C01F-4BE0-8914-9366ADCD4EA5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710EF-020D-44EF-9BA4-2599BF6AC229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836A7-1C8A-4964-8A3F-3730387650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38961-E459-48DF-B74F-4C9ACF53091B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AD1A5-77D8-442A-A8EC-1F02E5AD9C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CBA00-5D61-4E7E-8504-93BA3C8E4A61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A5C4B-90E7-41CA-A536-BE30862A60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C65755-9C10-4A16-AE79-6D8F9AE473B0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84D959-A6F0-4CE0-8AC6-5886F7D13A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6C581-EC12-4F57-AFC9-6F5697415D16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03222-4B2F-4974-B757-7DCC664FC3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24F4B-E268-47E3-9869-74C98D94FE24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E47FD-CBEE-48B6-8431-1D29B63639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AF311-9429-4C18-8176-1F3E8CDB8B08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EB164-04B5-47CB-80E7-CFFBF2BE1E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0DA6AB-B5F2-4326-BC0B-1B0E9A16384A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E930864-7F7B-4AD9-8ACF-14A83CECC9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19F57-3127-46AC-8319-5B2CAD9F6A4B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A2FD1-1D76-448A-AD20-F95E2DED87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13ECF30-36CE-4323-871B-092821E06975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75DDBA-7958-4795-B3AC-E669952B87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BAEA0DA-541F-4CF3-A446-D6AF6DF26169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582008C-0542-4111-AFC8-B7274863CD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6A8FC4-4E86-4B4F-BB0E-3BCF48588273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F8B389-11C2-49B8-9D23-243C989AD2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2" r:id="rId5"/>
    <p:sldLayoutId id="2147483687" r:id="rId6"/>
    <p:sldLayoutId id="2147483681" r:id="rId7"/>
    <p:sldLayoutId id="2147483688" r:id="rId8"/>
    <p:sldLayoutId id="2147483689" r:id="rId9"/>
    <p:sldLayoutId id="2147483680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FoRS_-_F&#243;rum_pro_rozvojovou_spolupr&#225;ci" TargetMode="External"/><Relationship Id="rId2" Type="http://schemas.openxmlformats.org/officeDocument/2006/relationships/hyperlink" Target="http://www.rozvojovk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Trvale_udr&#382;iteln&#253;_rozvoj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8136904" cy="2304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smtClean="0"/>
              <a:t>ÚVOD DO ROZVOJOVÝCH STUDIÍ I</a:t>
            </a:r>
            <a:endParaRPr lang="cs-CZ" sz="3600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algn="ctr"/>
            <a:r>
              <a:rPr lang="cs-CZ" sz="2400" dirty="0" smtClean="0"/>
              <a:t> </a:t>
            </a:r>
            <a:r>
              <a:rPr lang="cs-CZ" sz="2400" dirty="0"/>
              <a:t>TRVALE UDRŽITELNÝ </a:t>
            </a:r>
            <a:r>
              <a:rPr lang="cs-CZ" sz="2400" dirty="0" smtClean="0"/>
              <a:t>ROZVOJ, </a:t>
            </a:r>
            <a:r>
              <a:rPr lang="cs-CZ" sz="2400" dirty="0"/>
              <a:t>PRINCIPY </a:t>
            </a:r>
            <a:r>
              <a:rPr lang="cs-CZ" sz="2400" dirty="0" smtClean="0"/>
              <a:t>ROZVOJE, </a:t>
            </a:r>
            <a:r>
              <a:rPr lang="cs-CZ" sz="2400" dirty="0"/>
              <a:t>CÍLE TISÍCILETÍ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ROZVOJOVÉ CÍLE TISÍCILETÍ = MILLENIUM DEVELOPMENT GOALS (</a:t>
            </a:r>
            <a:r>
              <a:rPr lang="cs-CZ" dirty="0" err="1" smtClean="0"/>
              <a:t>MDGs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2560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V r. 2000 Summit tisíciletí v New Yorku, sídlo OSN.</a:t>
            </a:r>
          </a:p>
          <a:p>
            <a:pPr lvl="1"/>
            <a:r>
              <a:rPr lang="cs-CZ" smtClean="0"/>
              <a:t>Hlavní body:</a:t>
            </a:r>
          </a:p>
          <a:p>
            <a:pPr lvl="2"/>
            <a:r>
              <a:rPr lang="cs-CZ" smtClean="0"/>
              <a:t>Chudoba, hlad, vzdělání, postavení žen a dětí, zdraví, životní prostředí... </a:t>
            </a:r>
            <a:endParaRPr lang="cs-CZ" sz="2100" smtClean="0"/>
          </a:p>
          <a:p>
            <a:pPr lvl="1"/>
            <a:r>
              <a:rPr lang="cs-CZ" sz="2400" smtClean="0"/>
              <a:t>Vznikl dokument, ke kterému se přihlásily prakticky všechny státy světa. Není právně závazné.</a:t>
            </a:r>
          </a:p>
          <a:p>
            <a:pPr lvl="1"/>
            <a:r>
              <a:rPr lang="cs-CZ" sz="2400" smtClean="0"/>
              <a:t>Většina cílů ustanovených </a:t>
            </a:r>
            <a:r>
              <a:rPr lang="cs-CZ" smtClean="0"/>
              <a:t>na tomto jednání je k </a:t>
            </a:r>
            <a:r>
              <a:rPr lang="cs-CZ" b="1" smtClean="0"/>
              <a:t>naplnění do r. 2015</a:t>
            </a:r>
            <a:r>
              <a:rPr lang="cs-CZ" smtClean="0"/>
              <a:t>.</a:t>
            </a:r>
          </a:p>
          <a:p>
            <a:pPr lvl="1"/>
            <a:r>
              <a:rPr lang="cs-CZ" smtClean="0"/>
              <a:t>Obsahují </a:t>
            </a:r>
            <a:r>
              <a:rPr lang="cs-CZ" b="1" smtClean="0"/>
              <a:t>8 cílů </a:t>
            </a:r>
            <a:r>
              <a:rPr lang="cs-CZ" b="1" i="1" smtClean="0"/>
              <a:t>(goals)</a:t>
            </a:r>
            <a:r>
              <a:rPr lang="cs-CZ" b="1" smtClean="0"/>
              <a:t>, 21 úkolů </a:t>
            </a:r>
            <a:r>
              <a:rPr lang="cs-CZ" b="1" i="1" smtClean="0"/>
              <a:t>(targets)</a:t>
            </a:r>
            <a:r>
              <a:rPr lang="cs-CZ" b="1" smtClean="0"/>
              <a:t> a 60 oficiálních indikátorů</a:t>
            </a:r>
            <a:r>
              <a:rPr lang="cs-CZ" smtClean="0"/>
              <a:t> k jejich naplnění.</a:t>
            </a:r>
          </a:p>
          <a:p>
            <a:pPr lvl="1"/>
            <a:r>
              <a:rPr lang="cs-CZ" smtClean="0"/>
              <a:t>Každoročně vypracována Zpráva o realizaci MDGs.</a:t>
            </a:r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PROČ JE POTŘEBUJEME?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cs-CZ" smtClean="0"/>
              <a:t>Přes 1,2 miliardy lidí žije s méně než jedním dolarem na den.</a:t>
            </a:r>
          </a:p>
          <a:p>
            <a:pPr>
              <a:lnSpc>
                <a:spcPct val="140000"/>
              </a:lnSpc>
            </a:pPr>
            <a:r>
              <a:rPr lang="cs-CZ" smtClean="0">
                <a:latin typeface="Arial" charset="0"/>
              </a:rPr>
              <a:t>Úmrtí na</a:t>
            </a:r>
            <a:r>
              <a:rPr lang="cs-CZ" smtClean="0"/>
              <a:t> následky podvýživy z toho polovina jsou děti.</a:t>
            </a:r>
          </a:p>
          <a:p>
            <a:pPr>
              <a:lnSpc>
                <a:spcPct val="140000"/>
              </a:lnSpc>
            </a:pPr>
            <a:r>
              <a:rPr lang="cs-CZ" b="1" i="1" smtClean="0"/>
              <a:t>Přestože vyspělé státy vyčleňují na rozvojovou pomoc milióny dolarů, nedaří se odstranit strukturální nedostatky, nasměřovat chudé státy k hospodářskému růstu a najít komplexní řešení chudoby.</a:t>
            </a:r>
          </a:p>
          <a:p>
            <a:pPr>
              <a:lnSpc>
                <a:spcPct val="140000"/>
              </a:lnSpc>
            </a:pPr>
            <a:endParaRPr lang="cs-CZ" i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PROČ JE PLNĚNÍ </a:t>
            </a:r>
            <a:r>
              <a:rPr lang="cs-CZ" dirty="0" err="1" smtClean="0"/>
              <a:t>MDGs</a:t>
            </a:r>
            <a:r>
              <a:rPr lang="cs-CZ" dirty="0" smtClean="0"/>
              <a:t> POMALEJŠÍ NEŽ SE PŘEDPOKLÁDALO?</a:t>
            </a:r>
            <a:endParaRPr lang="cs-CZ" dirty="0"/>
          </a:p>
        </p:txBody>
      </p:sp>
      <p:sp>
        <p:nvSpPr>
          <p:cNvPr id="2765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mtClean="0"/>
              <a:t>Ekonomicky vyspělé státy </a:t>
            </a:r>
            <a:r>
              <a:rPr lang="cs-CZ" b="1" smtClean="0"/>
              <a:t>nenavyšují finanční prostředky </a:t>
            </a:r>
            <a:r>
              <a:rPr lang="cs-CZ" smtClean="0"/>
              <a:t>na rozvoj, </a:t>
            </a:r>
            <a:r>
              <a:rPr lang="cs-CZ" b="1" smtClean="0"/>
              <a:t>neoddlužují nejchudší</a:t>
            </a:r>
            <a:r>
              <a:rPr lang="cs-CZ" smtClean="0"/>
              <a:t> </a:t>
            </a:r>
            <a:r>
              <a:rPr lang="cs-CZ" b="1" smtClean="0"/>
              <a:t>státy</a:t>
            </a:r>
            <a:r>
              <a:rPr lang="cs-CZ" smtClean="0"/>
              <a:t> a </a:t>
            </a:r>
            <a:r>
              <a:rPr lang="cs-CZ" b="1" smtClean="0"/>
              <a:t>nepodporují změnu nerovného obchodního systému</a:t>
            </a:r>
            <a:r>
              <a:rPr lang="cs-CZ" smtClean="0"/>
              <a:t>.</a:t>
            </a:r>
          </a:p>
          <a:p>
            <a:pPr>
              <a:lnSpc>
                <a:spcPct val="150000"/>
              </a:lnSpc>
            </a:pPr>
            <a:r>
              <a:rPr lang="cs-CZ" smtClean="0"/>
              <a:t>Rozvojovým státům se nedaří </a:t>
            </a:r>
            <a:r>
              <a:rPr lang="cs-CZ" b="1" smtClean="0"/>
              <a:t>vymýtit korupci</a:t>
            </a:r>
            <a:r>
              <a:rPr lang="cs-CZ" smtClean="0"/>
              <a:t> ve veřejné správě.</a:t>
            </a:r>
          </a:p>
          <a:p>
            <a:pPr>
              <a:lnSpc>
                <a:spcPct val="150000"/>
              </a:lnSpc>
            </a:pPr>
            <a:r>
              <a:rPr lang="cs-CZ" smtClean="0"/>
              <a:t>Obyvatelé vyspělých zemí o problematice rozvojové pomoci </a:t>
            </a:r>
            <a:r>
              <a:rPr lang="cs-CZ" b="1" smtClean="0"/>
              <a:t>vědí méně, než by měli</a:t>
            </a:r>
            <a:r>
              <a:rPr lang="cs-CZ" smtClean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ZÁKLAD </a:t>
            </a:r>
            <a:r>
              <a:rPr lang="cs-CZ" dirty="0" err="1" smtClean="0"/>
              <a:t>MDGs</a:t>
            </a:r>
            <a:endParaRPr lang="cs-CZ" dirty="0"/>
          </a:p>
        </p:txBody>
      </p:sp>
      <p:sp>
        <p:nvSpPr>
          <p:cNvPr id="2867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smtClean="0"/>
              <a:t>svoboda</a:t>
            </a:r>
          </a:p>
          <a:p>
            <a:pPr>
              <a:lnSpc>
                <a:spcPct val="150000"/>
              </a:lnSpc>
            </a:pPr>
            <a:r>
              <a:rPr lang="cs-CZ" b="1" smtClean="0"/>
              <a:t>rovnost</a:t>
            </a:r>
          </a:p>
          <a:p>
            <a:pPr>
              <a:lnSpc>
                <a:spcPct val="150000"/>
              </a:lnSpc>
            </a:pPr>
            <a:r>
              <a:rPr lang="cs-CZ" b="1" smtClean="0"/>
              <a:t>solidarita</a:t>
            </a:r>
          </a:p>
          <a:p>
            <a:pPr>
              <a:lnSpc>
                <a:spcPct val="150000"/>
              </a:lnSpc>
            </a:pPr>
            <a:r>
              <a:rPr lang="cs-CZ" b="1" smtClean="0"/>
              <a:t>tolerance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1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CÍLE: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1075"/>
            <a:ext cx="7467600" cy="549275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1. Odstranit extrémní chudobu a hlad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2. Dosáhnout základního vzdělání pro všechny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3. Prosazovat rovnost pohlaví a posílit roli žen ve společnosti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4. Snížit dětskou úmrtnost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5. Zlepšit zdraví matek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6. Bojovat s HIV/AIDS/malárií a dalšími nemocemi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7. Zajistit udržitelný stav životního prostředí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8. Budovat světové partnerství pro rozvoj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7467600" cy="14398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 smtClean="0"/>
              <a:t>1. CÍL: ODSTRANIT EXTRÉMNÍ CHUDOBU A HLAD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28775"/>
            <a:ext cx="7467600" cy="484505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Úkol 1</a:t>
            </a:r>
            <a:r>
              <a:rPr lang="cs-CZ" dirty="0" smtClean="0"/>
              <a:t>: Do roku 2015 snížit na polovinu počet lidí, kteří žijí z příjmu nižšího než dolar na den.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b="1" dirty="0" smtClean="0"/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Úkol 2</a:t>
            </a:r>
            <a:r>
              <a:rPr lang="cs-CZ" dirty="0" smtClean="0"/>
              <a:t>: Dosáhnout dostatečného a produktivního zaměstnání i slušné práce pro všechny, včetně žen a mladých lidí.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Úkol 3</a:t>
            </a:r>
            <a:r>
              <a:rPr lang="cs-CZ" dirty="0" smtClean="0"/>
              <a:t>: Do roku 2015 snížit na polovinu počet lidí, kteří trpí hladem.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2. CÍL: DOSÁHNOUT ZÁKLADNÍHO VZDĚLÁNÍ PRO VŠECHNY</a:t>
            </a:r>
            <a:endParaRPr lang="cs-CZ" dirty="0"/>
          </a:p>
        </p:txBody>
      </p:sp>
      <p:sp>
        <p:nvSpPr>
          <p:cNvPr id="3174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smtClean="0"/>
              <a:t>Úkol č. 4</a:t>
            </a:r>
            <a:r>
              <a:rPr lang="cs-CZ" smtClean="0"/>
              <a:t>: Do roku 2015 zajistit, aby mohly děti kdekoli na světě, dívky i chlapci, dokončit základní školu.</a:t>
            </a:r>
          </a:p>
          <a:p>
            <a:pPr>
              <a:lnSpc>
                <a:spcPct val="15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Všeobecná deklarace lidských práv OSN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Řadí přístup ke vzdělání mezi základní lidská práva. </a:t>
            </a:r>
          </a:p>
          <a:p>
            <a:r>
              <a:rPr lang="cs-CZ" smtClean="0"/>
              <a:t>Vzdělání je základem všech společností a konkurenceschopných ekonomik. </a:t>
            </a:r>
          </a:p>
          <a:p>
            <a:r>
              <a:rPr lang="cs-CZ" smtClean="0"/>
              <a:t>Je to základ pro snižování chudoby a nerovnosti, lepšího zdraví, schopnosti používat nové technologie a vytvářet či šířit užitečné znalosti.</a:t>
            </a:r>
          </a:p>
          <a:p>
            <a:r>
              <a:rPr lang="cs-CZ" b="1" smtClean="0"/>
              <a:t>Základní vzdělání je vstupní branou k dalšímu vzdělávání a tím i k rozvoji celé společnosti</a:t>
            </a:r>
            <a:r>
              <a:rPr lang="cs-CZ" smtClean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ČÍSELNÉ ÚDAJE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cca 72 </a:t>
            </a:r>
            <a:r>
              <a:rPr lang="cs-CZ" dirty="0"/>
              <a:t>milionů dětí v roce </a:t>
            </a:r>
            <a:r>
              <a:rPr lang="cs-CZ" dirty="0" smtClean="0"/>
              <a:t>2010 </a:t>
            </a:r>
            <a:r>
              <a:rPr lang="cs-CZ" dirty="0"/>
              <a:t>nemělo přístup ani k základnímu vzdělání, přičemž téměř </a:t>
            </a:r>
            <a:r>
              <a:rPr lang="cs-CZ" dirty="0" smtClean="0"/>
              <a:t>57 / 60 </a:t>
            </a:r>
            <a:r>
              <a:rPr lang="cs-CZ" dirty="0"/>
              <a:t>% z nich tvořily dívky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podíl dětí zapsaných na základních </a:t>
            </a:r>
            <a:r>
              <a:rPr lang="cs-CZ" dirty="0" smtClean="0"/>
              <a:t>školách: rozvojový svět </a:t>
            </a:r>
            <a:r>
              <a:rPr lang="cs-CZ" dirty="0"/>
              <a:t>88 </a:t>
            </a:r>
            <a:r>
              <a:rPr lang="cs-CZ" dirty="0" smtClean="0"/>
              <a:t>%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   rozvinuté země </a:t>
            </a:r>
            <a:r>
              <a:rPr lang="cs-CZ" dirty="0"/>
              <a:t>97 </a:t>
            </a:r>
            <a:r>
              <a:rPr lang="cs-CZ" dirty="0" smtClean="0"/>
              <a:t>%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Nejhorší </a:t>
            </a:r>
            <a:r>
              <a:rPr lang="cs-CZ" dirty="0"/>
              <a:t>situace je opět v zemích subsaharské </a:t>
            </a:r>
            <a:r>
              <a:rPr lang="cs-CZ" dirty="0" smtClean="0"/>
              <a:t>Afriky a také v Oceánii (cca 70%).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450"/>
            <a:ext cx="7467600" cy="13731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Podle odhadů Světové banky tento cíl v roce 2015 </a:t>
            </a:r>
            <a:r>
              <a:rPr lang="cs-CZ" b="1" dirty="0"/>
              <a:t>nebude dosažen u více než poloviny rozvojových zemí</a:t>
            </a:r>
            <a:endParaRPr lang="cs-CZ" dirty="0"/>
          </a:p>
        </p:txBody>
      </p:sp>
      <p:sp>
        <p:nvSpPr>
          <p:cNvPr id="3481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…především v regionech jižní Asie a subsaharské Afriky.</a:t>
            </a:r>
          </a:p>
          <a:p>
            <a:r>
              <a:rPr lang="cs-CZ" smtClean="0"/>
              <a:t>Nerovný přístup ke vzdělání mezi dívkami a chlapci, mezi městskými a venkovskými dětmi, a největší rozdíly jsou mezi dětmi z bohatých a chudých domácností.</a:t>
            </a:r>
          </a:p>
          <a:p>
            <a:r>
              <a:rPr lang="cs-CZ" smtClean="0"/>
              <a:t>Dívky jsou stále vyloučeny ze vzdělávacího procesu více než chlapci. Tento trend je nejvíce viditelný v oblasti Oceánie a subsaharské Afriky,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ROZVOJ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Podle nositele Nobelovy ceny, </a:t>
            </a:r>
            <a:r>
              <a:rPr lang="cs-CZ" dirty="0" err="1" smtClean="0"/>
              <a:t>Amartya</a:t>
            </a:r>
            <a:r>
              <a:rPr lang="cs-CZ" dirty="0" smtClean="0"/>
              <a:t> Sena, lidský rozvoj lze chápat jako proces rozšiřování možností lidí. Tyto možnosti mohou být neomezené a měnit se v čase.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Možnost…</a:t>
            </a:r>
          </a:p>
          <a:p>
            <a:pPr marL="640080" lvl="1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…žít dlouhý a zdravý život.</a:t>
            </a:r>
          </a:p>
          <a:p>
            <a:pPr marL="640080" lvl="1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…získávat vědění.</a:t>
            </a:r>
          </a:p>
          <a:p>
            <a:pPr marL="640080" lvl="1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…přístupu ke zdrojům nutným k zajištění důstojného života.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b="1" dirty="0"/>
              <a:t>Příčin pomalého snižování analfabetismu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Na 1. místě jsou vysoké náklady na vzdělání - školné, uniformy, učební pomůcky, často i příspěvky na provoz školy a platy učitelů či jízdné, které musí hradit rodiče. </a:t>
            </a:r>
          </a:p>
          <a:p>
            <a:r>
              <a:rPr lang="cs-CZ" smtClean="0"/>
              <a:t>Velkým problémem je práce dětí, které musí pomáhat se zajištěním domácnosti. </a:t>
            </a:r>
          </a:p>
          <a:p>
            <a:r>
              <a:rPr lang="cs-CZ" smtClean="0"/>
              <a:t>K tomu se přidávají předsudky proti vzdělání dívek. </a:t>
            </a:r>
          </a:p>
          <a:p>
            <a:r>
              <a:rPr lang="cs-CZ" smtClean="0"/>
              <a:t>Významnou roli hraje i vzdálenost školy od místa bydliště, která může dosahovat až několika hodin cesty pěšky.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Úspěšné dokončení školy</a:t>
            </a:r>
            <a:endParaRPr lang="cs-CZ" dirty="0"/>
          </a:p>
        </p:txBody>
      </p:sp>
      <p:sp>
        <p:nvSpPr>
          <p:cNvPr id="3686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onemocnění v rodině, kvůli kterému nezbývají peníze na školní výdaje, </a:t>
            </a:r>
          </a:p>
          <a:p>
            <a:r>
              <a:rPr lang="cs-CZ" smtClean="0"/>
              <a:t>v případě úmrtí jednoho z rodičů nutnost starat se o mladší sourozence a vydělávat na živobytí, </a:t>
            </a:r>
          </a:p>
          <a:p>
            <a:r>
              <a:rPr lang="cs-CZ" smtClean="0"/>
              <a:t>předčasná těhotenství apod. </a:t>
            </a:r>
          </a:p>
          <a:p>
            <a:endParaRPr lang="cs-CZ" smtClean="0"/>
          </a:p>
          <a:p>
            <a:r>
              <a:rPr lang="cs-CZ" b="1" smtClean="0"/>
              <a:t>Docházku nedokončí téměř 30 % dětí z rozvojových regionů.</a:t>
            </a:r>
          </a:p>
          <a:p>
            <a:r>
              <a:rPr lang="cs-CZ" b="1" smtClean="0"/>
              <a:t> V případě subsaharské Afriky je to dokonce 40 % všech dívek</a:t>
            </a:r>
            <a:r>
              <a:rPr lang="cs-CZ" smtClean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Gramotnost – srovnání populace</a:t>
            </a:r>
            <a:endParaRPr lang="cs-CZ" dirty="0"/>
          </a:p>
        </p:txBody>
      </p:sp>
      <p:sp>
        <p:nvSpPr>
          <p:cNvPr id="3789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za období 1984 - 1994 a období 1995 – 2004 se gramotnost v rozvojových zemích zvýšila z 80,2 procent na 85 procent, přičemž situace je nejhorší v subsaharské Africe, následuje Asie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Prioritní cíle </a:t>
            </a:r>
            <a:endParaRPr lang="cs-CZ" dirty="0"/>
          </a:p>
        </p:txBody>
      </p:sp>
      <p:sp>
        <p:nvSpPr>
          <p:cNvPr id="3891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Prioritním cílem by se mělo stát </a:t>
            </a:r>
            <a:r>
              <a:rPr lang="cs-CZ" b="1" smtClean="0"/>
              <a:t>celosvětové zavedení bezplatného základního vzdělání</a:t>
            </a:r>
            <a:r>
              <a:rPr lang="cs-CZ" smtClean="0"/>
              <a:t>, neboť jde o neúměrně vysoké finanční břemeno, kladené především na rodiny v rozvojovém světě.</a:t>
            </a:r>
          </a:p>
          <a:p>
            <a:r>
              <a:rPr lang="cs-CZ" smtClean="0"/>
              <a:t> </a:t>
            </a:r>
            <a:r>
              <a:rPr lang="cs-CZ" b="1" smtClean="0"/>
              <a:t>Zároveň je třeba dbát na růst kvality výuky.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Velkou překážkou základního vzdělání je dětská práce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993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Mezinárodní organizace práce (ILO) definuje ve svých konvencích dětskou práci jako </a:t>
            </a:r>
            <a:r>
              <a:rPr lang="cs-CZ" b="1" smtClean="0"/>
              <a:t>ekonomickou aktivitu dětí, která negativně ovlivňuje jejich zdraví a duševní rozvoj nebo znemožňuje systematické vzdělávání. </a:t>
            </a:r>
          </a:p>
          <a:p>
            <a:r>
              <a:rPr lang="cs-CZ" smtClean="0"/>
              <a:t>Jedná se o </a:t>
            </a:r>
            <a:r>
              <a:rPr lang="cs-CZ" b="1" smtClean="0"/>
              <a:t>jakoukoliv práci dětí </a:t>
            </a:r>
            <a:r>
              <a:rPr lang="cs-CZ" smtClean="0"/>
              <a:t>mladších 12 let, </a:t>
            </a:r>
            <a:r>
              <a:rPr lang="cs-CZ" b="1" smtClean="0"/>
              <a:t>nebezpečnou prác</a:t>
            </a:r>
            <a:r>
              <a:rPr lang="cs-CZ" smtClean="0"/>
              <a:t>i 12 – 14 letých a o </a:t>
            </a:r>
            <a:r>
              <a:rPr lang="cs-CZ" b="1" smtClean="0"/>
              <a:t>tzv. nejhorší formy dětské práce bez ohledu na věk dítěte</a:t>
            </a:r>
            <a:r>
              <a:rPr lang="cs-CZ" smtClean="0"/>
              <a:t>. Tento fenomén postihoval v roce 2010 odhadem 220 milionů mladistvých, což odpovídalo asi 14 % všech dětí, 69 % z nich působí v zemědělství.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dětská práce</a:t>
            </a:r>
            <a:br>
              <a:rPr lang="cs-CZ" b="1" dirty="0"/>
            </a:br>
            <a:endParaRPr lang="cs-CZ" dirty="0"/>
          </a:p>
        </p:txBody>
      </p:sp>
      <p:sp>
        <p:nvSpPr>
          <p:cNvPr id="409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Ne ve všech státech je dětská práce zakázána, ale stále se vyskytuje i tam, kde mimo zákon postavena je. Zatímco její úplné potlačení je dlouhodobým cílem, nejhorší formy dětské práce by měly být odstraněny ihned.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dětská </a:t>
            </a:r>
            <a:r>
              <a:rPr lang="cs-CZ" b="1" dirty="0" smtClean="0"/>
              <a:t>práce – údaje v číslech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Zhruba tři čtvrtiny dětí jsou totiž zaměstnány v nebezpečných podmínkách, jakými jsou práce v dolech, práce se škodlivými chemikáliemi a nebezpečnou technikou, 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Děti v armádě </a:t>
            </a:r>
            <a:r>
              <a:rPr lang="cs-CZ" dirty="0"/>
              <a:t>(300.000 dětí), 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Otroctví </a:t>
            </a:r>
            <a:r>
              <a:rPr lang="cs-CZ" dirty="0"/>
              <a:t>pro dluhy a jiné formy otroctví (5,7 milionu dětí) 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 Sexuální </a:t>
            </a:r>
            <a:r>
              <a:rPr lang="cs-CZ" dirty="0"/>
              <a:t>služby (1,8 milionu dětí). 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b="1" dirty="0" smtClean="0"/>
              <a:t>Ročně </a:t>
            </a:r>
            <a:r>
              <a:rPr lang="cs-CZ" b="1" dirty="0"/>
              <a:t>zahyne 22.000 dětí při pracovních úrazech.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dětská práce</a:t>
            </a:r>
            <a:endParaRPr lang="cs-CZ" dirty="0"/>
          </a:p>
        </p:txBody>
      </p:sp>
      <p:sp>
        <p:nvSpPr>
          <p:cNvPr id="430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Dětskou práci je obtížné vymýtit, protože mnozí zaměstnavatelé stále raději zaměstnávají lehce ovladatelné děti než dospělé. </a:t>
            </a:r>
          </a:p>
          <a:p>
            <a:r>
              <a:rPr lang="cs-CZ" smtClean="0"/>
              <a:t>Děti stojí mimo systém bezpečnosti práce, odborů, jakéhokoli pojištění i mimo placení daní.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3. CÍL: PROSAZOVAT ROVNOST POHLAVÍ A POSÍLIT ROLI ŽEN VE SPOLEČNOSTI</a:t>
            </a:r>
            <a:endParaRPr lang="cs-CZ" dirty="0"/>
          </a:p>
        </p:txBody>
      </p:sp>
      <p:sp>
        <p:nvSpPr>
          <p:cNvPr id="4403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smtClean="0"/>
              <a:t>Úkol 5</a:t>
            </a:r>
            <a:r>
              <a:rPr lang="cs-CZ" smtClean="0"/>
              <a:t>: Do roku 2005 odstranit nepoměr pohlaví v základním a středním školství a do roku 2015 na všech úrovních vzdělávacího systému.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4. CÍL: SNÍŽIT DĚTSKOU ÚMRTNOST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505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smtClean="0"/>
              <a:t>Úkol 6</a:t>
            </a:r>
            <a:r>
              <a:rPr lang="cs-CZ" smtClean="0"/>
              <a:t>: Do roku 2015 snížit o dvě třetiny úmrtnost dětí do věku pěti let.</a:t>
            </a:r>
          </a:p>
          <a:p>
            <a:pPr>
              <a:lnSpc>
                <a:spcPct val="15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TRVALE UDRŽITELNÝ ROZVOJ (TUR)</a:t>
            </a:r>
            <a:endParaRPr lang="cs-CZ" dirty="0"/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mtClean="0"/>
              <a:t>Podle Světové komise pro životní prostředí a rozvoj (World Comission of Environment and Development – WCED) je udržitelný </a:t>
            </a:r>
            <a:r>
              <a:rPr lang="cs-CZ" b="1" smtClean="0"/>
              <a:t>„rozvoj ten, který uspokojuje naše dnešní potřeby takovým způsobem, který neohrožuje šance budoucích generací uspokojovat své potřeby.“</a:t>
            </a:r>
            <a:r>
              <a:rPr lang="cs-CZ" smtClean="0"/>
              <a:t> </a:t>
            </a:r>
          </a:p>
          <a:p>
            <a:pPr>
              <a:lnSpc>
                <a:spcPct val="150000"/>
              </a:lnSpc>
            </a:pPr>
            <a:r>
              <a:rPr lang="cs-CZ" u="sng" smtClean="0"/>
              <a:t>Složky rozvoje:</a:t>
            </a:r>
            <a:r>
              <a:rPr lang="cs-CZ" smtClean="0"/>
              <a:t> sociální + ekonomická + enviromentální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5. CÍL: ZLEPŠIT ZDRAVÍ MATEK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608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smtClean="0"/>
              <a:t>Úkol 7</a:t>
            </a:r>
            <a:r>
              <a:rPr lang="cs-CZ" smtClean="0"/>
              <a:t>: Do roku 2015 snížit o tři čtvrtiny míru mateřské úmrtnosti.</a:t>
            </a:r>
          </a:p>
          <a:p>
            <a:pPr>
              <a:lnSpc>
                <a:spcPct val="15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6. CÍL: BOJOVAT S HIV/AIDS, MALÁRIÍ A DALŠÍMI NEMOCEMI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710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313"/>
            <a:ext cx="7467600" cy="49895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smtClean="0"/>
              <a:t>Úkol 8</a:t>
            </a:r>
            <a:r>
              <a:rPr lang="cs-CZ" smtClean="0"/>
              <a:t>: Do roku 2015 zastavit a zvrátit šíření HIV/AIDS.</a:t>
            </a:r>
          </a:p>
          <a:p>
            <a:pPr>
              <a:lnSpc>
                <a:spcPct val="150000"/>
              </a:lnSpc>
            </a:pPr>
            <a:endParaRPr lang="cs-CZ" b="1" smtClean="0"/>
          </a:p>
          <a:p>
            <a:pPr>
              <a:lnSpc>
                <a:spcPct val="150000"/>
              </a:lnSpc>
            </a:pPr>
            <a:r>
              <a:rPr lang="cs-CZ" b="1" smtClean="0"/>
              <a:t>Úkol 9</a:t>
            </a:r>
            <a:r>
              <a:rPr lang="cs-CZ" smtClean="0"/>
              <a:t>: Do roku 2015 dosáhnout univerzální přístup k léčbě HIV/AIDS pro všechny potřebné.</a:t>
            </a:r>
          </a:p>
          <a:p>
            <a:pPr>
              <a:lnSpc>
                <a:spcPct val="150000"/>
              </a:lnSpc>
            </a:pPr>
            <a:endParaRPr lang="cs-CZ" b="1" smtClean="0"/>
          </a:p>
          <a:p>
            <a:pPr>
              <a:lnSpc>
                <a:spcPct val="150000"/>
              </a:lnSpc>
            </a:pPr>
            <a:r>
              <a:rPr lang="cs-CZ" b="1" smtClean="0"/>
              <a:t>Úkol 10</a:t>
            </a:r>
            <a:r>
              <a:rPr lang="cs-CZ" smtClean="0"/>
              <a:t>: Do roku 2015 zastavit a zvrátit šíření malárie a dalších závažných onemocnění.</a:t>
            </a:r>
          </a:p>
          <a:p>
            <a:pPr>
              <a:lnSpc>
                <a:spcPct val="15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7. CÍL: ZAJISTIT UDRŽITELNÝ STAV ŽIVOTNÍHO PROSTŘEDÍ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1438"/>
            <a:ext cx="7467600" cy="5132387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Úkol 11</a:t>
            </a:r>
            <a:r>
              <a:rPr lang="cs-CZ" dirty="0" smtClean="0"/>
              <a:t>: Integrovat principy udržitelného rozvoje do politiky a programů jednotlivých států a zabránit ztrátám přírodních zdrojů.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b="1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Úkol 12</a:t>
            </a:r>
            <a:r>
              <a:rPr lang="cs-CZ" dirty="0" smtClean="0"/>
              <a:t>: Snížit ztrátu biodiverzity, do roku 2010 významně snížit míru těchto ztrát.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b="1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Úkol 13</a:t>
            </a:r>
            <a:r>
              <a:rPr lang="cs-CZ" dirty="0" smtClean="0"/>
              <a:t>: Do roku 2015 snížit na polovinu počet lidí bez dlouhodobě udržitelného přístupu k nezávadné pitné vodě a základní hygieně.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b="1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Úkol 14</a:t>
            </a:r>
            <a:r>
              <a:rPr lang="cs-CZ" dirty="0" smtClean="0"/>
              <a:t>: Do roku 2020 dosáhnout výrazného zvýšení kvality života minimálně 100 milionů obyvatel příměstských chudinských čtvrtí (slumů).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8. CÍL: BUDOVAT SVĚTOVÉ PARTNERSTVÍ PRO ROZVOJ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915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8313" y="1196975"/>
            <a:ext cx="7467600" cy="4873625"/>
          </a:xfrm>
        </p:spPr>
        <p:txBody>
          <a:bodyPr/>
          <a:lstStyle/>
          <a:p>
            <a:r>
              <a:rPr lang="cs-CZ" sz="1700" b="1" smtClean="0"/>
              <a:t>Úkol 15</a:t>
            </a:r>
            <a:r>
              <a:rPr lang="cs-CZ" sz="1700" smtClean="0"/>
              <a:t>: Dále rozvíjet obchodní a finanční systém založený na otevřenosti, předvídatelnosti a absenci diskriminace (včetně závazku usilovat o dobré vládnutí, rozvoj a snižování chudoby, a to na národní i mezinárodní úrovni).</a:t>
            </a:r>
          </a:p>
          <a:p>
            <a:r>
              <a:rPr lang="cs-CZ" sz="1700" b="1" smtClean="0"/>
              <a:t>Úkol 16</a:t>
            </a:r>
            <a:r>
              <a:rPr lang="cs-CZ" sz="1700" smtClean="0"/>
              <a:t>: Řešit specifické potřeby nejméně rozvinutých zemí (přístup na trh pro vývoz z těchto zemí bez zatížení cly a dovozními kvótami; odpuštění dluhů pro nejvíce zadlužené země a zrušení oficiálního bilaterálního dluhu; štědřejší poskytování oficiální rozvojové pomoci ze strany vyspělých zemí, které se zavázaly ke snížení chudoby atd.).</a:t>
            </a:r>
          </a:p>
          <a:p>
            <a:r>
              <a:rPr lang="cs-CZ" sz="1700" b="1" smtClean="0"/>
              <a:t>Úkol 17</a:t>
            </a:r>
            <a:r>
              <a:rPr lang="cs-CZ" sz="1700" smtClean="0"/>
              <a:t>: Řešit specifické potřeby vnitrozemských států a malých ostrovních rozvojových států.</a:t>
            </a:r>
          </a:p>
          <a:p>
            <a:r>
              <a:rPr lang="cs-CZ" sz="1700" b="1" smtClean="0"/>
              <a:t>Úkol 18</a:t>
            </a:r>
            <a:r>
              <a:rPr lang="cs-CZ" sz="1700" smtClean="0"/>
              <a:t>: Komplexně řešit problém zadlužení rozvojových zemí prostřednictvím národních a mezinárodních opatření s cílem dosažení udržitelnosti zadlužení z dlouhodobého hlediska.</a:t>
            </a:r>
          </a:p>
          <a:p>
            <a:r>
              <a:rPr lang="cs-CZ" sz="1700" b="1" smtClean="0"/>
              <a:t>Úkol 19</a:t>
            </a:r>
            <a:r>
              <a:rPr lang="cs-CZ" sz="1700" smtClean="0"/>
              <a:t>: Ve spolupráci s farmaceutickými firmami poskytnout přístup k dostupným základním lékům v rozvojových zemích.</a:t>
            </a:r>
          </a:p>
          <a:p>
            <a:r>
              <a:rPr lang="cs-CZ" sz="1700" b="1" smtClean="0"/>
              <a:t>Úkol 20</a:t>
            </a:r>
            <a:r>
              <a:rPr lang="cs-CZ" sz="1700" smtClean="0"/>
              <a:t>: Ve spolupráci se soukromým sektorem zpřístupnit rozvojovým zemím výhody nových technologií především v informační a komunikační oblasti.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rozvojovka.cz</a:t>
            </a:r>
            <a:r>
              <a:rPr lang="cs-CZ" dirty="0" smtClean="0"/>
              <a:t> (Globální problémy a rozvojová spolupráce)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b="1" i="1" dirty="0" smtClean="0"/>
              <a:t>Millenium </a:t>
            </a:r>
            <a:r>
              <a:rPr lang="cs-CZ" b="1" i="1" dirty="0" err="1" smtClean="0"/>
              <a:t>Development</a:t>
            </a:r>
            <a:r>
              <a:rPr lang="cs-CZ" b="1" i="1" dirty="0" smtClean="0"/>
              <a:t> </a:t>
            </a:r>
            <a:r>
              <a:rPr lang="cs-CZ" b="1" i="1" dirty="0" err="1" smtClean="0"/>
              <a:t>Goals</a:t>
            </a:r>
            <a:r>
              <a:rPr lang="cs-CZ" i="1" dirty="0" smtClean="0"/>
              <a:t> </a:t>
            </a:r>
            <a:r>
              <a:rPr lang="cs-CZ" dirty="0" smtClean="0"/>
              <a:t>(projekt; </a:t>
            </a:r>
            <a:r>
              <a:rPr lang="cs-CZ" dirty="0" err="1" smtClean="0"/>
              <a:t>Mlodzi</a:t>
            </a:r>
            <a:r>
              <a:rPr lang="cs-CZ" dirty="0" smtClean="0"/>
              <a:t> </a:t>
            </a:r>
            <a:r>
              <a:rPr lang="cs-CZ" dirty="0" err="1" smtClean="0"/>
              <a:t>swiatu</a:t>
            </a:r>
            <a:r>
              <a:rPr lang="cs-CZ" dirty="0" smtClean="0"/>
              <a:t>, EDUCON Praha, </a:t>
            </a:r>
            <a:r>
              <a:rPr lang="cs-CZ" dirty="0" err="1" smtClean="0"/>
              <a:t>Hungarian</a:t>
            </a:r>
            <a:r>
              <a:rPr lang="cs-CZ" dirty="0" smtClean="0"/>
              <a:t> </a:t>
            </a:r>
            <a:r>
              <a:rPr lang="cs-CZ" dirty="0" err="1" smtClean="0"/>
              <a:t>Baptist</a:t>
            </a:r>
            <a:r>
              <a:rPr lang="cs-CZ" dirty="0" smtClean="0"/>
              <a:t> Aid…)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Dušková, L. a kol.: </a:t>
            </a:r>
            <a:r>
              <a:rPr lang="cs-CZ" b="1" i="1" dirty="0" err="1" smtClean="0"/>
              <a:t>Encykopedie</a:t>
            </a:r>
            <a:r>
              <a:rPr lang="cs-CZ" b="1" i="1" dirty="0" smtClean="0"/>
              <a:t> rozvojových studií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>
                <a:hlinkClick r:id="rId3"/>
              </a:rPr>
              <a:t>http://cs.wikipedia.org/wiki/FoRS_-_Fórum_pro_rozvojovou_spolupráci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>
                <a:hlinkClick r:id="rId4"/>
              </a:rPr>
              <a:t>http://cs.wikipedia.org/wiki/Trvale_udržitelný_rozvoj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TUR v ČR</a:t>
            </a:r>
            <a:endParaRPr lang="cs-CZ" dirty="0"/>
          </a:p>
        </p:txBody>
      </p:sp>
      <p:sp>
        <p:nvSpPr>
          <p:cNvPr id="1945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mtClean="0"/>
              <a:t>Před rokem 1989 principy TUR nebyly v podstatě definovány.</a:t>
            </a:r>
          </a:p>
          <a:p>
            <a:pPr>
              <a:lnSpc>
                <a:spcPct val="150000"/>
              </a:lnSpc>
            </a:pPr>
            <a:r>
              <a:rPr lang="cs-CZ" smtClean="0"/>
              <a:t>1991 – schválen první </a:t>
            </a:r>
            <a:r>
              <a:rPr lang="cs-CZ" b="1" smtClean="0"/>
              <a:t>zákon o životním prostředí</a:t>
            </a:r>
            <a:r>
              <a:rPr lang="cs-CZ" smtClean="0"/>
              <a:t> (17/1992 Sb.; podobná definice WCED)</a:t>
            </a:r>
          </a:p>
          <a:p>
            <a:pPr>
              <a:lnSpc>
                <a:spcPct val="150000"/>
              </a:lnSpc>
            </a:pPr>
            <a:r>
              <a:rPr lang="cs-CZ" smtClean="0"/>
              <a:t>2005 – schválen </a:t>
            </a:r>
            <a:r>
              <a:rPr lang="cs-CZ" b="1" smtClean="0"/>
              <a:t>zákon o podpoře využívání obnovitelných zdrojů energie</a:t>
            </a:r>
            <a:r>
              <a:rPr lang="cs-CZ" smtClean="0"/>
              <a:t> (180/2005 Sb.)</a:t>
            </a:r>
          </a:p>
          <a:p>
            <a:pPr>
              <a:lnSpc>
                <a:spcPct val="150000"/>
              </a:lnSpc>
            </a:pPr>
            <a:endParaRPr lang="cs-CZ" smtClean="0"/>
          </a:p>
          <a:p>
            <a:pPr>
              <a:lnSpc>
                <a:spcPct val="150000"/>
              </a:lnSpc>
            </a:pPr>
            <a:endParaRPr lang="cs-CZ" smtClean="0"/>
          </a:p>
          <a:p>
            <a:pPr>
              <a:lnSpc>
                <a:spcPct val="15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HUMANITÁRNÍ 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Zahrnuje aktivity, které představují bezprostřední reakci na humanitární krizi.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HUMANITÁRNÍ KRIZE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Situace, ve které jsou běžné prostředky lidí, které jim garantují důstojný život, narušeny v důsledku přírodní katastrofy, nebo lidmi zaviněné krize.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Cíle: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Zmírnění útrap lidí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Ochrana životů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Respekt vůči lidské důstojnosti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ZÁKLADNÍ TÉMATA ROZVOJOVÉ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Boj s bezprostřední chudobou</a:t>
            </a:r>
            <a:r>
              <a:rPr lang="cs-CZ" dirty="0" smtClean="0"/>
              <a:t> – zajištění potravin a vody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Podpora vzdělávání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Podpora zdravotnictví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Rozvoj podnikání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Fyzická infrastruktura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Životní prostředí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Energetické zdroje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Gender a demokratizace, </a:t>
            </a:r>
            <a:r>
              <a:rPr lang="cs-CZ" b="1" dirty="0" err="1" smtClean="0"/>
              <a:t>good</a:t>
            </a:r>
            <a:r>
              <a:rPr lang="cs-CZ" b="1" dirty="0" smtClean="0"/>
              <a:t> </a:t>
            </a:r>
            <a:r>
              <a:rPr lang="cs-CZ" b="1" dirty="0" err="1" smtClean="0"/>
              <a:t>governance</a:t>
            </a:r>
            <a:endParaRPr lang="cs-CZ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KONKRÉTNÍ PRINCIPY REALIZACE ROZVOJOVÉ SPOLUPRÁCE</a:t>
            </a:r>
            <a:endParaRPr lang="cs-CZ" dirty="0"/>
          </a:p>
        </p:txBody>
      </p:sp>
      <p:sp>
        <p:nvSpPr>
          <p:cNvPr id="2253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mtClean="0"/>
              <a:t>Partnerství</a:t>
            </a:r>
          </a:p>
          <a:p>
            <a:pPr>
              <a:lnSpc>
                <a:spcPct val="150000"/>
              </a:lnSpc>
            </a:pPr>
            <a:r>
              <a:rPr lang="cs-CZ" smtClean="0"/>
              <a:t>Systémovost</a:t>
            </a:r>
          </a:p>
          <a:p>
            <a:pPr>
              <a:lnSpc>
                <a:spcPct val="150000"/>
              </a:lnSpc>
            </a:pPr>
            <a:r>
              <a:rPr lang="cs-CZ" smtClean="0"/>
              <a:t>Dlouhodobá udržitelnost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ORGANIZACE ZABÝVAJÍCÍ SE HUMANITÁRNÍ A ROZVOJOVOU POMOCÍ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mtClean="0"/>
              <a:t>Červený kříž</a:t>
            </a:r>
          </a:p>
          <a:p>
            <a:pPr>
              <a:lnSpc>
                <a:spcPct val="90000"/>
              </a:lnSpc>
            </a:pPr>
            <a:r>
              <a:rPr lang="cs-CZ" smtClean="0"/>
              <a:t>Save the Children</a:t>
            </a:r>
          </a:p>
          <a:p>
            <a:pPr>
              <a:lnSpc>
                <a:spcPct val="90000"/>
              </a:lnSpc>
            </a:pPr>
            <a:r>
              <a:rPr lang="cs-CZ" smtClean="0"/>
              <a:t>Lékaři bez hranic</a:t>
            </a:r>
          </a:p>
          <a:p>
            <a:pPr>
              <a:lnSpc>
                <a:spcPct val="90000"/>
              </a:lnSpc>
            </a:pPr>
            <a:endParaRPr lang="cs-CZ" smtClean="0"/>
          </a:p>
          <a:p>
            <a:pPr>
              <a:lnSpc>
                <a:spcPct val="90000"/>
              </a:lnSpc>
            </a:pPr>
            <a:r>
              <a:rPr lang="cs-CZ" smtClean="0"/>
              <a:t>V ČR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FoRS – České fórum pro rozvojovou spolupráci</a:t>
            </a:r>
          </a:p>
          <a:p>
            <a:pPr lvl="2">
              <a:lnSpc>
                <a:spcPct val="90000"/>
              </a:lnSpc>
            </a:pPr>
            <a:r>
              <a:rPr lang="cs-CZ" smtClean="0"/>
              <a:t>INEX - Sdružení dobrovolných aktivit, ADRA, Člověk v tísni, Charita katolická charita, Sue Ryder International CZ, Společnost pro Fair Traide, VŠE (Fakulta mezinárodních vztahů)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Multikulturní centrum Praha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SIRIRI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KLÍČOVÉ DOKUMENTY ROZVOJOVÉ SPOLUPRÁCE</a:t>
            </a:r>
            <a:endParaRPr lang="cs-CZ" dirty="0"/>
          </a:p>
        </p:txBody>
      </p:sp>
      <p:sp>
        <p:nvSpPr>
          <p:cNvPr id="2457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b="1" smtClean="0"/>
              <a:t>Závazky ze Světového potravinového summitu OSN</a:t>
            </a:r>
            <a:r>
              <a:rPr lang="cs-CZ" smtClean="0"/>
              <a:t> (Řím, 1986)</a:t>
            </a:r>
          </a:p>
          <a:p>
            <a:pPr>
              <a:lnSpc>
                <a:spcPct val="150000"/>
              </a:lnSpc>
            </a:pPr>
            <a:r>
              <a:rPr lang="cs-CZ" b="1" smtClean="0"/>
              <a:t>Agenda 21</a:t>
            </a:r>
            <a:r>
              <a:rPr lang="cs-CZ" smtClean="0"/>
              <a:t> (Rio de Jainero, 1992)</a:t>
            </a:r>
          </a:p>
          <a:p>
            <a:pPr>
              <a:lnSpc>
                <a:spcPct val="150000"/>
              </a:lnSpc>
            </a:pPr>
            <a:r>
              <a:rPr lang="cs-CZ" b="1" smtClean="0"/>
              <a:t>Rozvojové cíle tisíciletí</a:t>
            </a:r>
            <a:r>
              <a:rPr lang="cs-CZ" smtClean="0"/>
              <a:t> (OSN New York, 2000)</a:t>
            </a:r>
          </a:p>
          <a:p>
            <a:pPr>
              <a:lnSpc>
                <a:spcPct val="150000"/>
              </a:lnSpc>
            </a:pPr>
            <a:r>
              <a:rPr lang="cs-CZ" b="1" smtClean="0"/>
              <a:t>Pařížská deklarace</a:t>
            </a:r>
            <a:r>
              <a:rPr lang="cs-CZ" smtClean="0"/>
              <a:t> (2005)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255</TotalTime>
  <Words>1819</Words>
  <Application>Microsoft Office PowerPoint</Application>
  <PresentationFormat>Předvádění na obrazovce (4:3)</PresentationFormat>
  <Paragraphs>181</Paragraphs>
  <Slides>34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Arkýř</vt:lpstr>
      <vt:lpstr>ÚVOD DO ROZVOJOVÝCH STUDIÍ I</vt:lpstr>
      <vt:lpstr>ROZVOJ</vt:lpstr>
      <vt:lpstr>TRVALE UDRŽITELNÝ ROZVOJ (TUR)</vt:lpstr>
      <vt:lpstr>TUR v ČR</vt:lpstr>
      <vt:lpstr>HUMANITÁRNÍ POMOC</vt:lpstr>
      <vt:lpstr>ZÁKLADNÍ TÉMATA ROZVOJOVÉ SPOLUPRÁCE</vt:lpstr>
      <vt:lpstr>KONKRÉTNÍ PRINCIPY REALIZACE ROZVOJOVÉ SPOLUPRÁCE</vt:lpstr>
      <vt:lpstr>ORGANIZACE ZABÝVAJÍCÍ SE HUMANITÁRNÍ A ROZVOJOVOU POMOCÍ</vt:lpstr>
      <vt:lpstr>KLÍČOVÉ DOKUMENTY ROZVOJOVÉ SPOLUPRÁCE</vt:lpstr>
      <vt:lpstr>ROZVOJOVÉ CÍLE TISÍCILETÍ = MILLENIUM DEVELOPMENT GOALS (MDGs)</vt:lpstr>
      <vt:lpstr>PROČ JE POTŘEBUJEME?</vt:lpstr>
      <vt:lpstr>PROČ JE PLNĚNÍ MDGs POMALEJŠÍ NEŽ SE PŘEDPOKLÁDALO?</vt:lpstr>
      <vt:lpstr>ZÁKLAD MDGs</vt:lpstr>
      <vt:lpstr>CÍLE:</vt:lpstr>
      <vt:lpstr>1. CÍL: ODSTRANIT EXTRÉMNÍ CHUDOBU A HLAD </vt:lpstr>
      <vt:lpstr>2. CÍL: DOSÁHNOUT ZÁKLADNÍHO VZDĚLÁNÍ PRO VŠECHNY</vt:lpstr>
      <vt:lpstr>Všeobecná deklarace lidských práv OSN</vt:lpstr>
      <vt:lpstr>ČÍSELNÉ ÚDAJE </vt:lpstr>
      <vt:lpstr>Podle odhadů Světové banky tento cíl v roce 2015 nebude dosažen u více než poloviny rozvojových zemí</vt:lpstr>
      <vt:lpstr>Příčin pomalého snižování analfabetismu</vt:lpstr>
      <vt:lpstr>Úspěšné dokončení školy</vt:lpstr>
      <vt:lpstr>Gramotnost – srovnání populace</vt:lpstr>
      <vt:lpstr>Prioritní cíle </vt:lpstr>
      <vt:lpstr>Velkou překážkou základního vzdělání je dětská práce </vt:lpstr>
      <vt:lpstr>dětská práce </vt:lpstr>
      <vt:lpstr>dětská práce – údaje v číslech  </vt:lpstr>
      <vt:lpstr>dětská práce</vt:lpstr>
      <vt:lpstr>3. CÍL: PROSAZOVAT ROVNOST POHLAVÍ A POSÍLIT ROLI ŽEN VE SPOLEČNOSTI</vt:lpstr>
      <vt:lpstr>4. CÍL: SNÍŽIT DĚTSKOU ÚMRTNOST </vt:lpstr>
      <vt:lpstr>5. CÍL: ZLEPŠIT ZDRAVÍ MATEK </vt:lpstr>
      <vt:lpstr>6. CÍL: BOJOVAT S HIV/AIDS, MALÁRIÍ A DALŠÍMI NEMOCEMI </vt:lpstr>
      <vt:lpstr>7. CÍL: ZAJISTIT UDRŽITELNÝ STAV ŽIVOTNÍHO PROSTŘEDÍ </vt:lpstr>
      <vt:lpstr>8. CÍL: BUDOVAT SVĚTOVÉ PARTNERSTVÍ PRO ROZVOJ </vt:lpstr>
      <vt:lpstr>PRAMENY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LIDSKÝ ROZVOJ</dc:title>
  <dc:creator>Yool Chee</dc:creator>
  <cp:lastModifiedBy>Vladimír Nový</cp:lastModifiedBy>
  <cp:revision>31</cp:revision>
  <dcterms:created xsi:type="dcterms:W3CDTF">2012-11-19T15:39:25Z</dcterms:created>
  <dcterms:modified xsi:type="dcterms:W3CDTF">2014-01-15T13:17:00Z</dcterms:modified>
</cp:coreProperties>
</file>