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91" r:id="rId3"/>
    <p:sldId id="292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3" r:id="rId20"/>
    <p:sldId id="276" r:id="rId21"/>
    <p:sldId id="28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72CA-1D47-4FEB-9E0E-250A69F9B277}" type="datetimeFigureOut">
              <a:rPr lang="cs-CZ" smtClean="0"/>
              <a:t>15. 1. 2014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4D93-1A4C-4273-AC16-710117241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8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5A82-340B-4EB5-82EA-CFF5337B7AF1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20C7-80BF-488D-9461-5D176E3F60E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Úvod do rozvojových </a:t>
            </a:r>
            <a:r>
              <a:rPr lang="cs-CZ" b="1" dirty="0" smtClean="0"/>
              <a:t>studií 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 smtClean="0"/>
              <a:t>CHARAKTERISTIKA MEZINÁRODNÍCH VZTAHŮ, HLAVNÍ AKTÉŘI, ZÁKLADNÍ TÉMATA</a:t>
            </a:r>
            <a:endParaRPr lang="cs-CZ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Historie oboru MV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 současnosti jsou MV oficiálně řazeny do politických věd, nicméně fungují jako samostatný obor</a:t>
            </a:r>
          </a:p>
          <a:p>
            <a:r>
              <a:rPr lang="cs-CZ" dirty="0" smtClean="0"/>
              <a:t>        po skončení 2. sv. v. se pak začínají rozvíjet jednotlivé podobory MV</a:t>
            </a:r>
          </a:p>
          <a:p>
            <a:r>
              <a:rPr lang="cs-CZ" dirty="0" smtClean="0"/>
              <a:t>        </a:t>
            </a:r>
            <a:r>
              <a:rPr lang="cs-CZ" i="1" dirty="0" smtClean="0"/>
              <a:t>Studium mezinárodních organizací </a:t>
            </a:r>
            <a:endParaRPr lang="cs-CZ" dirty="0" smtClean="0"/>
          </a:p>
          <a:p>
            <a:r>
              <a:rPr lang="cs-CZ" dirty="0" smtClean="0"/>
              <a:t>        </a:t>
            </a:r>
            <a:r>
              <a:rPr lang="cs-CZ" i="1" dirty="0" smtClean="0"/>
              <a:t>Bezpečnostní </a:t>
            </a:r>
            <a:r>
              <a:rPr lang="cs-CZ" b="1" i="1" dirty="0" smtClean="0"/>
              <a:t>studia</a:t>
            </a:r>
            <a:endParaRPr lang="cs-CZ" dirty="0" smtClean="0"/>
          </a:p>
          <a:p>
            <a:r>
              <a:rPr lang="cs-CZ" dirty="0" smtClean="0"/>
              <a:t>        </a:t>
            </a:r>
            <a:r>
              <a:rPr lang="cs-CZ" i="1" dirty="0" smtClean="0"/>
              <a:t>Teorie mezinárodních vztahů</a:t>
            </a:r>
            <a:endParaRPr lang="cs-CZ" dirty="0" smtClean="0"/>
          </a:p>
          <a:p>
            <a:r>
              <a:rPr lang="cs-CZ" dirty="0" smtClean="0"/>
              <a:t>        </a:t>
            </a:r>
            <a:r>
              <a:rPr lang="cs-CZ" i="1" dirty="0" smtClean="0"/>
              <a:t>Mezinárodní ekonomické vztahy (Mezinárodní politická ekonomie)</a:t>
            </a:r>
            <a:endParaRPr lang="cs-CZ" dirty="0" smtClean="0"/>
          </a:p>
          <a:p>
            <a:r>
              <a:rPr lang="cs-CZ" dirty="0" smtClean="0"/>
              <a:t>        </a:t>
            </a:r>
            <a:r>
              <a:rPr lang="cs-CZ" i="1" dirty="0" smtClean="0"/>
              <a:t>Výzkum míru a konfliktů</a:t>
            </a:r>
            <a:endParaRPr lang="cs-CZ" dirty="0" smtClean="0"/>
          </a:p>
          <a:p>
            <a:r>
              <a:rPr lang="cs-CZ" dirty="0" smtClean="0"/>
              <a:t>        </a:t>
            </a:r>
            <a:r>
              <a:rPr lang="cs-CZ" b="1" i="1" dirty="0" smtClean="0"/>
              <a:t>Rozvojová</a:t>
            </a:r>
            <a:r>
              <a:rPr lang="cs-CZ" i="1" dirty="0" smtClean="0"/>
              <a:t> </a:t>
            </a:r>
            <a:r>
              <a:rPr lang="cs-CZ" b="1" i="1" dirty="0" smtClean="0"/>
              <a:t>studia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/>
              <a:t>Rozvojová studia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        jeden z nejnovějších podoborů, velmi </a:t>
            </a:r>
            <a:r>
              <a:rPr lang="cs-CZ" dirty="0" err="1" smtClean="0"/>
              <a:t>multidisciplinární</a:t>
            </a:r>
            <a:endParaRPr lang="cs-CZ" dirty="0" smtClean="0"/>
          </a:p>
          <a:p>
            <a:r>
              <a:rPr lang="cs-CZ" dirty="0" smtClean="0"/>
              <a:t>        utváří se na přelomu 60. a 70. let</a:t>
            </a:r>
          </a:p>
          <a:p>
            <a:r>
              <a:rPr lang="cs-CZ" dirty="0" smtClean="0"/>
              <a:t>        vliv konfliktu Východ X Západ</a:t>
            </a:r>
          </a:p>
          <a:p>
            <a:r>
              <a:rPr lang="cs-CZ" dirty="0" smtClean="0"/>
              <a:t>        velká část světa neparticipuje na formování mezinárodní politiky</a:t>
            </a:r>
          </a:p>
          <a:p>
            <a:r>
              <a:rPr lang="cs-CZ" dirty="0" smtClean="0"/>
              <a:t>        počátkem 70. let se tato situace mění (ropné šoky, ovládání trhu s ropou se stalo efektivním nástrojem na ovlivňování mezinárodní politiky)</a:t>
            </a:r>
          </a:p>
          <a:p>
            <a:r>
              <a:rPr lang="cs-CZ" dirty="0" smtClean="0"/>
              <a:t>        dichotomie Východ – Západ byla po rozpadu bipolárního světa nahrazena dichotomií Sever – Jih </a:t>
            </a:r>
          </a:p>
          <a:p>
            <a:r>
              <a:rPr lang="cs-CZ" dirty="0" smtClean="0"/>
              <a:t>      v 80. letech roste zadluženost, finanční krize, debata o nutnosti efektivní rozvojové pomoci a debata o nerovnosti distribuce zdrojů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Studium MV v ČR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         </a:t>
            </a:r>
            <a:r>
              <a:rPr lang="cs-CZ" b="1" dirty="0" smtClean="0"/>
              <a:t>vývoj MV úzce souvisel s politickým vývojem Československa</a:t>
            </a:r>
          </a:p>
          <a:p>
            <a:endParaRPr lang="cs-CZ" b="1" dirty="0" smtClean="0"/>
          </a:p>
          <a:p>
            <a:r>
              <a:rPr lang="cs-CZ" b="1" dirty="0" smtClean="0"/>
              <a:t>        MV se jako samostatný obor v meziválečném Československu neetablovaly a neprosadily</a:t>
            </a:r>
          </a:p>
          <a:p>
            <a:endParaRPr lang="cs-CZ" b="1" dirty="0" smtClean="0"/>
          </a:p>
          <a:p>
            <a:r>
              <a:rPr lang="cs-CZ" b="1" dirty="0" smtClean="0"/>
              <a:t>        výzkum MV byl ovládán zejména historiky a právníky</a:t>
            </a:r>
          </a:p>
          <a:p>
            <a:r>
              <a:rPr lang="cs-CZ" b="1" dirty="0" smtClean="0"/>
              <a:t>        nový impuls přišel po konci 2. sv. války; situace se však zásadně změnila po komunistickém převratu v únoru 1948</a:t>
            </a:r>
          </a:p>
          <a:p>
            <a:endParaRPr lang="cs-CZ" b="1" dirty="0" smtClean="0"/>
          </a:p>
          <a:p>
            <a:r>
              <a:rPr lang="cs-CZ" b="1" dirty="0" smtClean="0"/>
              <a:t>        studium MV bylo plně pod politickou kontrolou</a:t>
            </a:r>
          </a:p>
          <a:p>
            <a:endParaRPr lang="cs-CZ" b="1" dirty="0" smtClean="0"/>
          </a:p>
          <a:p>
            <a:r>
              <a:rPr lang="cs-CZ" b="1" dirty="0" smtClean="0"/>
              <a:t>        od konce 50 let – povoluje stalinismus, 1957 založen Ústav pro mezinárodní politiku a ekonomii, stále pod kontrolou státního aparátu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       </a:t>
            </a:r>
            <a:r>
              <a:rPr lang="cs-CZ" b="1" dirty="0" smtClean="0"/>
              <a:t>1966 pod redakcí Jaroslava Šedivého začíná vycházet čtvrtletník MV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        70. a 80. léta normalizace a stagnace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        opětovný rozvoj po roce 1989</a:t>
            </a:r>
          </a:p>
          <a:p>
            <a:endParaRPr lang="cs-CZ" b="1" dirty="0" smtClean="0"/>
          </a:p>
          <a:p>
            <a:r>
              <a:rPr lang="cs-CZ" b="1" dirty="0" smtClean="0"/>
              <a:t>        vznikají dvě skupiny center a institucí, které se zabývají otázkami MV</a:t>
            </a:r>
          </a:p>
          <a:p>
            <a:endParaRPr lang="cs-CZ" b="1" dirty="0" smtClean="0"/>
          </a:p>
          <a:p>
            <a:r>
              <a:rPr lang="cs-CZ" b="1" dirty="0" smtClean="0"/>
              <a:t>        instituce podporované státem -  Ústav mezinárodních vztahů při ministerstvu zahraničních věcí, Ústav strategických studií a Mezinárodní politologický ústav v Brně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Asociace pro mezinárodní otázky, Centrum pro ekonomiku a politiku</a:t>
            </a:r>
          </a:p>
          <a:p>
            <a:endParaRPr lang="cs-CZ" b="1" dirty="0" smtClean="0"/>
          </a:p>
          <a:p>
            <a:r>
              <a:rPr lang="cs-CZ" b="1" dirty="0" smtClean="0"/>
              <a:t>        vznikají katedry politologie a mezinárodních vztahů</a:t>
            </a:r>
          </a:p>
          <a:p>
            <a:endParaRPr lang="cs-CZ" b="1" dirty="0" smtClean="0"/>
          </a:p>
          <a:p>
            <a:r>
              <a:rPr lang="cs-CZ" b="1" dirty="0" smtClean="0"/>
              <a:t>        vycházejí Mezinárodní vztahy (čtvrtletník) ÚMV, Mezinárodní politika (měsíčník) ÚMV, </a:t>
            </a:r>
          </a:p>
          <a:p>
            <a:endParaRPr lang="cs-CZ" b="1" dirty="0" smtClean="0"/>
          </a:p>
          <a:p>
            <a:r>
              <a:rPr lang="cs-CZ" b="1" dirty="0" smtClean="0"/>
              <a:t>Politologický časopis, Politologická revue</a:t>
            </a:r>
          </a:p>
          <a:p>
            <a:endParaRPr lang="cs-CZ" b="1" dirty="0" smtClean="0"/>
          </a:p>
          <a:p>
            <a:r>
              <a:rPr lang="cs-CZ" b="1" dirty="0" smtClean="0"/>
              <a:t>        instituce občanské společnosti financované z grantů a darů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témata rozvojové spolupráce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populační exploze — </a:t>
            </a:r>
            <a:r>
              <a:rPr lang="cs-CZ" dirty="0" smtClean="0"/>
              <a:t>Za posledních sto padesát let zaznamenal svět nebývalý nárůst populace z jedné na sedm miliard lidí. Tento vývoj vedl ke vzniku obav o celosvětový dostatek potravin, vody a energie. Velkým tématem se stala také udržitelnost rozvoje měst apod.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ekonomická nerovnováha —</a:t>
            </a:r>
            <a:r>
              <a:rPr lang="cs-CZ" dirty="0" smtClean="0"/>
              <a:t> Podle údajů Světové banky z roku 2012 vlastní 80 % světového hrubého domácího produktu (HDP) jedna miliarda lidí v bohatém světě (při celkovém počtu cca 7 miliard světové populace), zatímco čtvrtina populace </a:t>
            </a:r>
            <a:r>
              <a:rPr lang="cs-CZ" b="1" dirty="0" smtClean="0"/>
              <a:t>v</a:t>
            </a:r>
            <a:r>
              <a:rPr lang="cs-CZ" dirty="0" smtClean="0"/>
              <a:t> </a:t>
            </a:r>
            <a:r>
              <a:rPr lang="cs-CZ" b="1" dirty="0" smtClean="0"/>
              <a:t>rozvojových</a:t>
            </a:r>
            <a:r>
              <a:rPr lang="cs-CZ" dirty="0" smtClean="0"/>
              <a:t> zemích žije pod hranicí chudoby. 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méně než 1 dolar denně žije podle SB přes 1,2 miliardy lidí (zhruba 1/5 světové populace), další dvě miliardy přežívají za méně než 2 dolary na den. Podvýživou trpí zhruba 1,1 miliardy lidí na světě, stejný počet nemá přístup k pitné vodě.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Téměř čtvrtina lidstva je podle SB bez domova nebo jen s nedostatečným přístřeším a nemá přístup ke zdravotní péči. Propast mezi Severem a Jihem se navíc stále nedaří zmenšovat, což vytváří výraznou nerovnováhu v sociálních a ekonomických podmínkách, ve kterých lidé v různých částech planety žijí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životní prostředí a energetické zdroje —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Podstatnou část </a:t>
            </a:r>
            <a:r>
              <a:rPr lang="cs-CZ" b="1" dirty="0" smtClean="0"/>
              <a:t>rozvojových</a:t>
            </a:r>
            <a:r>
              <a:rPr lang="cs-CZ" dirty="0" smtClean="0"/>
              <a:t> témat zabírají otázky ekologie, spojené s problémy skleníkového efektu, rozšiřování pouští, spásání přirozené vegetace a půdní eroze, půdní degradace, úbytku (pra)lesů, snížení biologické rozmanitosti, změn klimatu, znečištění půdy, vod a ovzduší a problému znečištění oceánů i výlovu ryb. </a:t>
            </a:r>
          </a:p>
          <a:p>
            <a:r>
              <a:rPr lang="cs-CZ" dirty="0" smtClean="0"/>
              <a:t>Tato základní témata jsou pak </a:t>
            </a:r>
            <a:r>
              <a:rPr lang="cs-CZ" b="1" dirty="0" smtClean="0"/>
              <a:t>v</a:t>
            </a:r>
            <a:r>
              <a:rPr lang="cs-CZ" dirty="0" smtClean="0"/>
              <a:t> </a:t>
            </a:r>
            <a:r>
              <a:rPr lang="cs-CZ" b="1" dirty="0" smtClean="0"/>
              <a:t>praxi</a:t>
            </a:r>
            <a:r>
              <a:rPr lang="cs-CZ" dirty="0" smtClean="0"/>
              <a:t> realizována jako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.cuni.cz/portal/geografie/aktuality/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718744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boj s bezprostřední chudobou (potraviny, voda) —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Každý čtvrtý člověk na této planetě žije na hranici hladu a ve stavu absolutní nouze. </a:t>
            </a:r>
          </a:p>
          <a:p>
            <a:r>
              <a:rPr lang="cs-CZ" dirty="0" smtClean="0"/>
              <a:t>35 000 dětí umírá denně pouze proto, že žijí v chudobě a nemají dostatek potravy, aby zůstaly zdravé. </a:t>
            </a:r>
          </a:p>
          <a:p>
            <a:r>
              <a:rPr lang="cs-CZ" dirty="0" smtClean="0"/>
              <a:t>1,1 miliardy lidí nemá přístup k nezávadné pitné vodě. Podpora domácí produkce potravin a vody a jejich rovnoměrná distribuce i postupné osamostatňování těchto činností patří k základním pilířům rozvojové pomoci. 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dirty="0" smtClean="0"/>
              <a:t>             </a:t>
            </a:r>
            <a:r>
              <a:rPr lang="cs-CZ" sz="6400" dirty="0" err="1" smtClean="0"/>
              <a:t>Cabada</a:t>
            </a:r>
            <a:r>
              <a:rPr lang="cs-CZ" sz="6400" dirty="0" smtClean="0"/>
              <a:t>, L., Kubát, M. a kol. </a:t>
            </a:r>
            <a:r>
              <a:rPr lang="cs-CZ" sz="6400" b="1" dirty="0" smtClean="0"/>
              <a:t>Úvod do studia politické vědy,</a:t>
            </a:r>
            <a:r>
              <a:rPr lang="cs-CZ" sz="6400" dirty="0" smtClean="0"/>
              <a:t> 2. </a:t>
            </a:r>
            <a:r>
              <a:rPr lang="cs-CZ" sz="6400" dirty="0" err="1" smtClean="0"/>
              <a:t>vyd</a:t>
            </a:r>
            <a:r>
              <a:rPr lang="cs-CZ" sz="6400" dirty="0" smtClean="0"/>
              <a:t>. Praha: </a:t>
            </a:r>
            <a:r>
              <a:rPr lang="cs-CZ" sz="6400" dirty="0" err="1" smtClean="0"/>
              <a:t>Eurolex</a:t>
            </a:r>
            <a:endParaRPr lang="cs-CZ" sz="6400" dirty="0" smtClean="0"/>
          </a:p>
          <a:p>
            <a:r>
              <a:rPr lang="cs-CZ" sz="6400" dirty="0" smtClean="0"/>
              <a:t>		Bohemia</a:t>
            </a:r>
            <a:r>
              <a:rPr lang="cs-CZ" sz="6400" b="1" dirty="0" smtClean="0"/>
              <a:t>, </a:t>
            </a:r>
            <a:r>
              <a:rPr lang="cs-CZ" sz="6400" dirty="0" smtClean="0"/>
              <a:t>2004.</a:t>
            </a:r>
          </a:p>
          <a:p>
            <a:r>
              <a:rPr lang="cs-CZ" sz="6400" dirty="0" smtClean="0"/>
              <a:t> 	 	 </a:t>
            </a:r>
          </a:p>
          <a:p>
            <a:r>
              <a:rPr lang="cs-CZ" sz="6400" dirty="0" smtClean="0"/>
              <a:t>	Urban, L. a kol. </a:t>
            </a:r>
            <a:r>
              <a:rPr lang="cs-CZ" sz="6400" b="1" dirty="0" smtClean="0"/>
              <a:t>Hospodářská politika. </a:t>
            </a:r>
            <a:endParaRPr lang="cs-CZ" sz="6400" dirty="0" smtClean="0"/>
          </a:p>
          <a:p>
            <a:r>
              <a:rPr lang="cs-CZ" sz="6400" b="1" dirty="0" smtClean="0"/>
              <a:t>		</a:t>
            </a:r>
            <a:r>
              <a:rPr lang="cs-CZ" sz="6400" dirty="0" smtClean="0"/>
              <a:t>Praha: Victoria </a:t>
            </a:r>
            <a:r>
              <a:rPr lang="cs-CZ" sz="6400" dirty="0" err="1" smtClean="0"/>
              <a:t>Publishing</a:t>
            </a:r>
            <a:r>
              <a:rPr lang="cs-CZ" sz="6400" dirty="0" smtClean="0"/>
              <a:t>, 1994.</a:t>
            </a:r>
          </a:p>
          <a:p>
            <a:r>
              <a:rPr lang="cs-CZ" sz="6400" dirty="0" smtClean="0"/>
              <a:t> </a:t>
            </a:r>
          </a:p>
          <a:p>
            <a:r>
              <a:rPr lang="cs-CZ" sz="6400" dirty="0" smtClean="0"/>
              <a:t>	 </a:t>
            </a:r>
          </a:p>
          <a:p>
            <a:r>
              <a:rPr lang="cs-CZ" sz="6400" dirty="0" smtClean="0"/>
              <a:t>	</a:t>
            </a:r>
            <a:r>
              <a:rPr lang="cs-CZ" sz="6400" dirty="0" err="1" smtClean="0"/>
              <a:t>Drulák</a:t>
            </a:r>
            <a:r>
              <a:rPr lang="cs-CZ" sz="6400" dirty="0" smtClean="0"/>
              <a:t>, P. </a:t>
            </a:r>
            <a:r>
              <a:rPr lang="cs-CZ" sz="6400" b="1" dirty="0" smtClean="0"/>
              <a:t>Teorie mezinárodních vztahů. </a:t>
            </a:r>
            <a:endParaRPr lang="cs-CZ" sz="6400" dirty="0" smtClean="0"/>
          </a:p>
          <a:p>
            <a:r>
              <a:rPr lang="cs-CZ" sz="6400" b="1" dirty="0" smtClean="0"/>
              <a:t>		</a:t>
            </a:r>
            <a:r>
              <a:rPr lang="cs-CZ" sz="6400" dirty="0" smtClean="0"/>
              <a:t>Praha: Portál, 2003.</a:t>
            </a:r>
          </a:p>
          <a:p>
            <a:r>
              <a:rPr lang="cs-CZ" sz="6400" dirty="0" smtClean="0"/>
              <a:t> </a:t>
            </a:r>
          </a:p>
          <a:p>
            <a:r>
              <a:rPr lang="cs-CZ" sz="6400" dirty="0" smtClean="0"/>
              <a:t>	Fic, V. M. </a:t>
            </a:r>
            <a:r>
              <a:rPr lang="cs-CZ" sz="6400" b="1" dirty="0" smtClean="0"/>
              <a:t>Nové uspořádání světa. </a:t>
            </a:r>
            <a:endParaRPr lang="cs-CZ" sz="6400" dirty="0" smtClean="0"/>
          </a:p>
          <a:p>
            <a:r>
              <a:rPr lang="cs-CZ" sz="6400" b="1" dirty="0" smtClean="0"/>
              <a:t>	</a:t>
            </a:r>
            <a:r>
              <a:rPr lang="cs-CZ" sz="6400" dirty="0" smtClean="0"/>
              <a:t>	Brno: </a:t>
            </a:r>
            <a:r>
              <a:rPr lang="cs-CZ" sz="6400" dirty="0" err="1" smtClean="0"/>
              <a:t>Vutium</a:t>
            </a:r>
            <a:r>
              <a:rPr lang="cs-CZ" sz="6400" dirty="0" smtClean="0"/>
              <a:t>, 1999.</a:t>
            </a:r>
          </a:p>
          <a:p>
            <a:r>
              <a:rPr lang="cs-CZ" sz="6400" dirty="0" smtClean="0"/>
              <a:t> </a:t>
            </a:r>
          </a:p>
          <a:p>
            <a:r>
              <a:rPr lang="cs-CZ" sz="6400" dirty="0" smtClean="0"/>
              <a:t>	 </a:t>
            </a:r>
          </a:p>
          <a:p>
            <a:r>
              <a:rPr lang="cs-CZ" sz="6400" dirty="0" smtClean="0"/>
              <a:t>	</a:t>
            </a:r>
            <a:r>
              <a:rPr lang="cs-CZ" sz="6400" dirty="0" err="1" smtClean="0"/>
              <a:t>Dewey</a:t>
            </a:r>
            <a:r>
              <a:rPr lang="cs-CZ" sz="6400" dirty="0" smtClean="0"/>
              <a:t>, J. </a:t>
            </a:r>
            <a:r>
              <a:rPr lang="cs-CZ" sz="6400" b="1" dirty="0" smtClean="0"/>
              <a:t>Demokracie a výchova.</a:t>
            </a:r>
            <a:endParaRPr lang="cs-CZ" sz="6400" dirty="0" smtClean="0"/>
          </a:p>
          <a:p>
            <a:r>
              <a:rPr lang="cs-CZ" sz="6400" b="1" dirty="0" smtClean="0"/>
              <a:t>		</a:t>
            </a:r>
            <a:r>
              <a:rPr lang="cs-CZ" sz="6400" dirty="0" smtClean="0"/>
              <a:t>Praha: J. </a:t>
            </a:r>
            <a:r>
              <a:rPr lang="cs-CZ" sz="6400" dirty="0" err="1" smtClean="0"/>
              <a:t>Leichter</a:t>
            </a:r>
            <a:r>
              <a:rPr lang="cs-CZ" sz="6400" dirty="0" smtClean="0"/>
              <a:t>, 1932.</a:t>
            </a:r>
          </a:p>
          <a:p>
            <a:r>
              <a:rPr lang="cs-CZ" sz="6400" dirty="0" smtClean="0"/>
              <a:t> </a:t>
            </a:r>
          </a:p>
          <a:p>
            <a:r>
              <a:rPr lang="cs-CZ" sz="6400" dirty="0" smtClean="0"/>
              <a:t>	Nováček, P. </a:t>
            </a:r>
            <a:r>
              <a:rPr lang="cs-CZ" sz="6400" b="1" dirty="0" smtClean="0"/>
              <a:t>Křižovatky budoucnosti: směřování k udržitelnému rozvoji a</a:t>
            </a:r>
            <a:endParaRPr lang="cs-CZ" sz="6400" dirty="0" smtClean="0"/>
          </a:p>
          <a:p>
            <a:r>
              <a:rPr lang="cs-CZ" sz="6400" b="1" dirty="0" smtClean="0"/>
              <a:t>		globálnímu řízení. </a:t>
            </a:r>
            <a:r>
              <a:rPr lang="cs-CZ" sz="6400" dirty="0" smtClean="0"/>
              <a:t>Praha: G plus G, 1999.</a:t>
            </a:r>
            <a:endParaRPr lang="cs-CZ" sz="6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vsetin.zsrokytnice.cz/lide/chudoba/boh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22" y="404664"/>
            <a:ext cx="8758584" cy="599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Charakteristika mezinárodních vztahů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 </a:t>
            </a:r>
            <a:r>
              <a:rPr lang="cs-CZ" sz="3500" dirty="0"/>
              <a:t>interdisciplinární </a:t>
            </a:r>
            <a:endParaRPr lang="cs-CZ" sz="3500" dirty="0" smtClean="0"/>
          </a:p>
          <a:p>
            <a:r>
              <a:rPr lang="cs-CZ" sz="3500" dirty="0" smtClean="0"/>
              <a:t> </a:t>
            </a:r>
            <a:r>
              <a:rPr lang="cs-CZ" sz="3500" dirty="0"/>
              <a:t>velmi heterogenní obor bez jednotící a obecně přijatelné metodologie</a:t>
            </a:r>
            <a:endParaRPr lang="cs-CZ" sz="3500" dirty="0" smtClean="0"/>
          </a:p>
          <a:p>
            <a:r>
              <a:rPr lang="cs-CZ" sz="3500" dirty="0" smtClean="0"/>
              <a:t>zabývají </a:t>
            </a:r>
            <a:r>
              <a:rPr lang="cs-CZ" sz="3500" dirty="0"/>
              <a:t>se studiem vztahů různých subjektů nacházejících se v různých státech či částech světa</a:t>
            </a:r>
            <a:endParaRPr lang="cs-CZ" sz="3500" dirty="0" smtClean="0"/>
          </a:p>
          <a:p>
            <a:r>
              <a:rPr lang="cs-CZ" sz="3500" dirty="0" smtClean="0"/>
              <a:t>vzájemné </a:t>
            </a:r>
            <a:r>
              <a:rPr lang="cs-CZ" sz="3500" dirty="0"/>
              <a:t>interakce těchto subjektů ovlivňují politické vztahy na mezinárodní či vnitrostátní </a:t>
            </a:r>
            <a:r>
              <a:rPr lang="cs-CZ" sz="3500" dirty="0" smtClean="0"/>
              <a:t>úrovni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 hlavní aktéři MV: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        1. státy </a:t>
            </a:r>
          </a:p>
          <a:p>
            <a:r>
              <a:rPr lang="cs-CZ" dirty="0" smtClean="0"/>
              <a:t>        2. národy</a:t>
            </a:r>
          </a:p>
          <a:p>
            <a:r>
              <a:rPr lang="cs-CZ" dirty="0" smtClean="0"/>
              <a:t>        3. mezinárodní organizace </a:t>
            </a:r>
          </a:p>
          <a:p>
            <a:r>
              <a:rPr lang="cs-CZ" dirty="0" smtClean="0"/>
              <a:t>        (4. člověk jako jednotlivec)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Historie oboru MV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MV jsou podle některých názorů jednou z nejmladších sociálních věd, podle jiných názorů jsou jedním z nejstarších vědních oborů</a:t>
            </a:r>
          </a:p>
          <a:p>
            <a:r>
              <a:rPr lang="cs-CZ" dirty="0" smtClean="0"/>
              <a:t> 20. st. přineslo oddělení MV od politické vědy</a:t>
            </a:r>
          </a:p>
          <a:p>
            <a:r>
              <a:rPr lang="cs-CZ" dirty="0" smtClean="0"/>
              <a:t> MV jako samostatný podobor politologie</a:t>
            </a:r>
          </a:p>
          <a:p>
            <a:r>
              <a:rPr lang="cs-CZ" dirty="0" smtClean="0"/>
              <a:t> tradičně se v politické vědě rozlišovaly 3 oblasti: politická filosofie a teorie; vnitřní politika; zahraniční politika</a:t>
            </a:r>
          </a:p>
          <a:p>
            <a:pPr marL="0" indent="0">
              <a:buNone/>
            </a:pPr>
            <a:r>
              <a:rPr lang="cs-CZ" dirty="0" smtClean="0"/>
              <a:t>       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konference UNESCO v Paříži v r. 1948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konference UNESCO v Paříži v r. 1948 </a:t>
            </a:r>
          </a:p>
          <a:p>
            <a:r>
              <a:rPr lang="cs-CZ" dirty="0" smtClean="0"/>
              <a:t> politická věda rozdělena do 4 základních kategorií: </a:t>
            </a:r>
          </a:p>
          <a:p>
            <a:r>
              <a:rPr lang="cs-CZ" dirty="0" smtClean="0"/>
              <a:t>        1. politická teorie a politické ideologie</a:t>
            </a:r>
          </a:p>
          <a:p>
            <a:r>
              <a:rPr lang="cs-CZ" dirty="0" smtClean="0"/>
              <a:t>        2. politické instituce</a:t>
            </a:r>
          </a:p>
          <a:p>
            <a:r>
              <a:rPr lang="cs-CZ" dirty="0" smtClean="0"/>
              <a:t>        3. strany, skupiny a veřejné mínění </a:t>
            </a:r>
          </a:p>
          <a:p>
            <a:r>
              <a:rPr lang="cs-CZ" dirty="0" smtClean="0"/>
              <a:t>        4. mezinárodní vztahy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Vnitřní členění politické vědy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        </a:t>
            </a:r>
            <a:r>
              <a:rPr lang="cs-CZ" sz="3800" b="1" dirty="0" smtClean="0"/>
              <a:t>politická teorie a politické ideologie</a:t>
            </a:r>
          </a:p>
          <a:p>
            <a:r>
              <a:rPr lang="cs-CZ" sz="3800" dirty="0" smtClean="0"/>
              <a:t>        - dějiny politických teorií</a:t>
            </a:r>
          </a:p>
          <a:p>
            <a:r>
              <a:rPr lang="cs-CZ" sz="3800" dirty="0" smtClean="0"/>
              <a:t>       </a:t>
            </a:r>
            <a:r>
              <a:rPr lang="cs-CZ" sz="3800" b="1" dirty="0" smtClean="0"/>
              <a:t> politické instituce </a:t>
            </a:r>
          </a:p>
          <a:p>
            <a:r>
              <a:rPr lang="cs-CZ" sz="3800" dirty="0" smtClean="0"/>
              <a:t>        - ústava </a:t>
            </a:r>
          </a:p>
          <a:p>
            <a:r>
              <a:rPr lang="cs-CZ" sz="3800" dirty="0" smtClean="0"/>
              <a:t>        - forma vlády</a:t>
            </a:r>
          </a:p>
          <a:p>
            <a:r>
              <a:rPr lang="cs-CZ" sz="3800" dirty="0" smtClean="0"/>
              <a:t>        - regionální a lokální forma vlády</a:t>
            </a:r>
          </a:p>
          <a:p>
            <a:r>
              <a:rPr lang="cs-CZ" sz="3800" dirty="0" smtClean="0"/>
              <a:t>        - veřejná správa </a:t>
            </a:r>
          </a:p>
          <a:p>
            <a:r>
              <a:rPr lang="cs-CZ" sz="3800" dirty="0" smtClean="0"/>
              <a:t>        - ekonomické a sociální funkce vlády</a:t>
            </a:r>
          </a:p>
          <a:p>
            <a:r>
              <a:rPr lang="cs-CZ" sz="3800" dirty="0" smtClean="0"/>
              <a:t>        - komparace politických institucí</a:t>
            </a:r>
          </a:p>
          <a:p>
            <a:r>
              <a:rPr lang="cs-CZ" sz="3800" dirty="0" smtClean="0"/>
              <a:t>        </a:t>
            </a:r>
            <a:r>
              <a:rPr lang="cs-CZ" sz="3800" b="1" dirty="0" smtClean="0"/>
              <a:t>strany, skupiny a veřejné mínění </a:t>
            </a:r>
          </a:p>
          <a:p>
            <a:r>
              <a:rPr lang="cs-CZ" sz="3800" dirty="0" smtClean="0"/>
              <a:t>        - politické strany</a:t>
            </a:r>
          </a:p>
          <a:p>
            <a:r>
              <a:rPr lang="cs-CZ" sz="3800" dirty="0" smtClean="0"/>
              <a:t>        - skupiny a sdružení</a:t>
            </a:r>
          </a:p>
          <a:p>
            <a:r>
              <a:rPr lang="cs-CZ" sz="3800" dirty="0" smtClean="0"/>
              <a:t>        - účast občanů na vládě a správě </a:t>
            </a:r>
          </a:p>
          <a:p>
            <a:r>
              <a:rPr lang="cs-CZ" sz="3800" dirty="0" smtClean="0"/>
              <a:t>        - veřejné mínění</a:t>
            </a:r>
          </a:p>
          <a:p>
            <a:r>
              <a:rPr lang="cs-CZ" sz="3800" dirty="0" smtClean="0"/>
              <a:t>        </a:t>
            </a:r>
            <a:r>
              <a:rPr lang="cs-CZ" sz="3800" b="1" dirty="0" smtClean="0"/>
              <a:t>mezinárodní vztahy</a:t>
            </a:r>
          </a:p>
          <a:p>
            <a:r>
              <a:rPr lang="cs-CZ" sz="3800" dirty="0" smtClean="0"/>
              <a:t>        - mezinárodní politika </a:t>
            </a:r>
          </a:p>
          <a:p>
            <a:r>
              <a:rPr lang="cs-CZ" sz="3800" dirty="0" smtClean="0"/>
              <a:t>        - mezinárodní organizace</a:t>
            </a:r>
          </a:p>
          <a:p>
            <a:r>
              <a:rPr lang="cs-CZ" sz="3800" dirty="0" smtClean="0"/>
              <a:t>        - mezinárodní právo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Historie oboru MV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        </a:t>
            </a:r>
            <a:r>
              <a:rPr lang="cs-CZ" b="1" dirty="0" smtClean="0"/>
              <a:t>1. sv. válka ukončila éru tajné diplomacie =&gt; změna v chápání mezinárodní politiky</a:t>
            </a:r>
          </a:p>
          <a:p>
            <a:r>
              <a:rPr lang="cs-CZ" dirty="0" smtClean="0"/>
              <a:t>       -  MV si získávají systematickou pozornost</a:t>
            </a:r>
          </a:p>
          <a:p>
            <a:endParaRPr lang="cs-CZ" dirty="0" smtClean="0"/>
          </a:p>
          <a:p>
            <a:r>
              <a:rPr lang="cs-CZ" dirty="0" smtClean="0"/>
              <a:t>      </a:t>
            </a:r>
            <a:r>
              <a:rPr lang="cs-CZ" b="1" dirty="0" smtClean="0"/>
              <a:t>  v roce 1919 byla otevřena ve Velké Británii první katedra mezinárodních vztahů </a:t>
            </a:r>
          </a:p>
          <a:p>
            <a:r>
              <a:rPr lang="cs-CZ" dirty="0" smtClean="0"/>
              <a:t>        tradiční pojetí MV </a:t>
            </a:r>
          </a:p>
          <a:p>
            <a:r>
              <a:rPr lang="cs-CZ" dirty="0" smtClean="0"/>
              <a:t>        -  výzkum zahraniční politiky států</a:t>
            </a:r>
          </a:p>
          <a:p>
            <a:r>
              <a:rPr lang="cs-CZ" dirty="0" smtClean="0"/>
              <a:t>        - formování zahraničně-politické agendy</a:t>
            </a:r>
          </a:p>
          <a:p>
            <a:r>
              <a:rPr lang="cs-CZ" dirty="0" smtClean="0"/>
              <a:t>        - MV byly do konce meziválečného období doménou historiků a právníků</a:t>
            </a:r>
          </a:p>
          <a:p>
            <a:endParaRPr lang="cs-CZ" dirty="0" smtClean="0"/>
          </a:p>
          <a:p>
            <a:r>
              <a:rPr lang="cs-CZ" dirty="0" smtClean="0"/>
              <a:t>         </a:t>
            </a:r>
            <a:r>
              <a:rPr lang="cs-CZ" b="1" dirty="0" smtClean="0"/>
              <a:t>po 2. sv. válce změna</a:t>
            </a:r>
          </a:p>
          <a:p>
            <a:r>
              <a:rPr lang="cs-CZ" dirty="0" smtClean="0"/>
              <a:t>        - tematické rozšíření </a:t>
            </a:r>
            <a:r>
              <a:rPr lang="cs-CZ" b="1" dirty="0" smtClean="0"/>
              <a:t>studia</a:t>
            </a:r>
            <a:r>
              <a:rPr lang="cs-CZ" dirty="0" smtClean="0"/>
              <a:t> MV, redefinice a rozšíření pojmu mezinárodní politika</a:t>
            </a:r>
          </a:p>
          <a:p>
            <a:endParaRPr lang="cs-CZ" dirty="0" smtClean="0"/>
          </a:p>
          <a:p>
            <a:r>
              <a:rPr lang="cs-CZ" dirty="0" smtClean="0"/>
              <a:t>        </a:t>
            </a:r>
            <a:r>
              <a:rPr lang="cs-CZ" b="1" dirty="0" smtClean="0"/>
              <a:t>mezinárodní politika přestala být doménou států</a:t>
            </a:r>
          </a:p>
          <a:p>
            <a:endParaRPr lang="cs-CZ" b="1" dirty="0" smtClean="0"/>
          </a:p>
          <a:p>
            <a:r>
              <a:rPr lang="cs-CZ" dirty="0" smtClean="0"/>
              <a:t>        - vedle států - aktérů začaly MV přiznávat autonomní status aktéra mezinárodního systému také mnoha dalším entitám</a:t>
            </a:r>
          </a:p>
          <a:p>
            <a:endParaRPr lang="cs-CZ" dirty="0" smtClean="0"/>
          </a:p>
          <a:p>
            <a:r>
              <a:rPr lang="cs-CZ" dirty="0" smtClean="0"/>
              <a:t>        </a:t>
            </a:r>
            <a:r>
              <a:rPr lang="cs-CZ" b="1" dirty="0" smtClean="0"/>
              <a:t>po 2. sv. válce diskuse</a:t>
            </a:r>
          </a:p>
          <a:p>
            <a:r>
              <a:rPr lang="cs-CZ" dirty="0" smtClean="0"/>
              <a:t>        - prohlubuje se vztah mezi MV a politologií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202</Words>
  <Application>Microsoft Office PowerPoint</Application>
  <PresentationFormat>Předvádění na obrazovce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Úvod do rozvojových studií I</vt:lpstr>
      <vt:lpstr>Prezentace aplikace PowerPoint</vt:lpstr>
      <vt:lpstr>Prezentace aplikace PowerPoint</vt:lpstr>
      <vt:lpstr>Charakteristika mezinárodních vztahů </vt:lpstr>
      <vt:lpstr>3 hlavní aktéři MV:  </vt:lpstr>
      <vt:lpstr>Historie oboru MV </vt:lpstr>
      <vt:lpstr>konference UNESCO v Paříži v r. 1948</vt:lpstr>
      <vt:lpstr>Vnitřní členění politické vědy </vt:lpstr>
      <vt:lpstr>Historie oboru MV  </vt:lpstr>
      <vt:lpstr>Historie oboru MV  </vt:lpstr>
      <vt:lpstr>Rozvojová studia </vt:lpstr>
      <vt:lpstr>Studium MV v ČR </vt:lpstr>
      <vt:lpstr>Prezentace aplikace PowerPoint</vt:lpstr>
      <vt:lpstr>Prezentace aplikace PowerPoint</vt:lpstr>
      <vt:lpstr>Základní témata rozvojové spolupráce </vt:lpstr>
      <vt:lpstr>Prezentace aplikace PowerPoint</vt:lpstr>
      <vt:lpstr>Prezentace aplikace PowerPoint</vt:lpstr>
      <vt:lpstr>Prezentace aplikace PowerPoint</vt:lpstr>
      <vt:lpstr>životní prostředí a energetické zdroje —</vt:lpstr>
      <vt:lpstr>boj s bezprostřední chudobou (potraviny, voda) —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Menšiny</dc:title>
  <dc:creator>Ladin</dc:creator>
  <cp:lastModifiedBy>Vladimír Nový</cp:lastModifiedBy>
  <cp:revision>27</cp:revision>
  <cp:lastPrinted>2013-10-02T17:27:09Z</cp:lastPrinted>
  <dcterms:created xsi:type="dcterms:W3CDTF">2012-10-02T19:50:50Z</dcterms:created>
  <dcterms:modified xsi:type="dcterms:W3CDTF">2014-01-15T13:04:28Z</dcterms:modified>
</cp:coreProperties>
</file>