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5" r:id="rId3"/>
    <p:sldId id="266" r:id="rId4"/>
    <p:sldId id="267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B2066-E14D-473A-B3A8-2785357742AD}" type="datetimeFigureOut">
              <a:rPr lang="cs-CZ" smtClean="0"/>
              <a:t>06.03.17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7D47F-9189-4841-82E7-8BDA16E2F9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06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564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527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813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647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690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699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407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488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915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10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94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32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43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910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204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630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7D47F-9189-4841-82E7-8BDA16E2F9A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4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FE1C-9076-400A-9E1F-177C70CCFC0F}" type="datetimeFigureOut">
              <a:rPr lang="cs-CZ" smtClean="0"/>
              <a:pPr/>
              <a:t>06.03.17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8791-7065-4FBD-AF5B-D5C9E065F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FE1C-9076-400A-9E1F-177C70CCFC0F}" type="datetimeFigureOut">
              <a:rPr lang="cs-CZ" smtClean="0"/>
              <a:pPr/>
              <a:t>06.03.17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8791-7065-4FBD-AF5B-D5C9E065F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FE1C-9076-400A-9E1F-177C70CCFC0F}" type="datetimeFigureOut">
              <a:rPr lang="cs-CZ" smtClean="0"/>
              <a:pPr/>
              <a:t>06.03.17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8791-7065-4FBD-AF5B-D5C9E065F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FE1C-9076-400A-9E1F-177C70CCFC0F}" type="datetimeFigureOut">
              <a:rPr lang="cs-CZ" smtClean="0"/>
              <a:pPr/>
              <a:t>06.03.17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8791-7065-4FBD-AF5B-D5C9E065F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FE1C-9076-400A-9E1F-177C70CCFC0F}" type="datetimeFigureOut">
              <a:rPr lang="cs-CZ" smtClean="0"/>
              <a:pPr/>
              <a:t>06.03.17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8791-7065-4FBD-AF5B-D5C9E065F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FE1C-9076-400A-9E1F-177C70CCFC0F}" type="datetimeFigureOut">
              <a:rPr lang="cs-CZ" smtClean="0"/>
              <a:pPr/>
              <a:t>06.03.17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8791-7065-4FBD-AF5B-D5C9E065F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FE1C-9076-400A-9E1F-177C70CCFC0F}" type="datetimeFigureOut">
              <a:rPr lang="cs-CZ" smtClean="0"/>
              <a:pPr/>
              <a:t>06.03.17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8791-7065-4FBD-AF5B-D5C9E065F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FE1C-9076-400A-9E1F-177C70CCFC0F}" type="datetimeFigureOut">
              <a:rPr lang="cs-CZ" smtClean="0"/>
              <a:pPr/>
              <a:t>06.03.17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8791-7065-4FBD-AF5B-D5C9E065F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FE1C-9076-400A-9E1F-177C70CCFC0F}" type="datetimeFigureOut">
              <a:rPr lang="cs-CZ" smtClean="0"/>
              <a:pPr/>
              <a:t>06.03.17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8791-7065-4FBD-AF5B-D5C9E065F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FE1C-9076-400A-9E1F-177C70CCFC0F}" type="datetimeFigureOut">
              <a:rPr lang="cs-CZ" smtClean="0"/>
              <a:pPr/>
              <a:t>06.03.17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8791-7065-4FBD-AF5B-D5C9E065F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FE1C-9076-400A-9E1F-177C70CCFC0F}" type="datetimeFigureOut">
              <a:rPr lang="cs-CZ" smtClean="0"/>
              <a:pPr/>
              <a:t>06.03.17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8791-7065-4FBD-AF5B-D5C9E065F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BFE1C-9076-400A-9E1F-177C70CCFC0F}" type="datetimeFigureOut">
              <a:rPr lang="cs-CZ" smtClean="0"/>
              <a:pPr/>
              <a:t>06.03.17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E8791-7065-4FBD-AF5B-D5C9E065F92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" y="1524"/>
            <a:ext cx="9101973" cy="1231390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37990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/>
              <a:t>Sekce </a:t>
            </a:r>
            <a:r>
              <a:rPr lang="mr-IN" sz="2400" b="1" dirty="0"/>
              <a:t>–</a:t>
            </a:r>
            <a:r>
              <a:rPr lang="cs-CZ" sz="2400" b="1" dirty="0"/>
              <a:t> </a:t>
            </a:r>
            <a:r>
              <a:rPr lang="cs-CZ" sz="2400" b="1" dirty="0" smtClean="0"/>
              <a:t>SPOLEČENSKO-VĚDNÍ (</a:t>
            </a:r>
            <a:r>
              <a:rPr lang="cs-CZ" sz="2400" b="1" dirty="0"/>
              <a:t>P5)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443711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MÍČOVÁ Pavlína (10:30 </a:t>
            </a:r>
            <a:r>
              <a:rPr lang="mr-IN" sz="2400" dirty="0"/>
              <a:t>–</a:t>
            </a:r>
            <a:r>
              <a:rPr lang="cs-CZ" sz="2400" dirty="0"/>
              <a:t> 10:45)</a:t>
            </a: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cs-CZ" sz="2000" b="1" dirty="0"/>
              <a:t>Sletové a spartakiádní filmy v československém dokumentárním filmu (1948-1956)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ČERGEŤOVÁ TOMANOVÁ Ivana (10:45 </a:t>
            </a:r>
            <a:r>
              <a:rPr lang="mr-IN" sz="2400" dirty="0"/>
              <a:t>–</a:t>
            </a:r>
            <a:r>
              <a:rPr lang="cs-CZ" sz="2400" dirty="0"/>
              <a:t> 11:00)</a:t>
            </a:r>
          </a:p>
          <a:p>
            <a:pPr>
              <a:lnSpc>
                <a:spcPct val="150000"/>
              </a:lnSpc>
            </a:pPr>
            <a:r>
              <a:rPr lang="sk-SK" sz="2000" b="1" cap="all" dirty="0"/>
              <a:t>Terapia vzťahovej traumy športom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dirty="0"/>
              <a:t>JASANSKÁ Kateřina (11:00 </a:t>
            </a:r>
            <a:r>
              <a:rPr lang="mr-IN" sz="2400" dirty="0"/>
              <a:t>–</a:t>
            </a:r>
            <a:r>
              <a:rPr lang="sk-SK" sz="2400" dirty="0"/>
              <a:t> 11:15)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Komparace projektových </a:t>
            </a:r>
            <a:r>
              <a:rPr lang="cs-CZ" sz="2000" b="1" dirty="0" err="1"/>
              <a:t>kurikulárních</a:t>
            </a:r>
            <a:r>
              <a:rPr lang="cs-CZ" sz="2000" b="1" dirty="0"/>
              <a:t> dokumentů Tělesné výchovy v České republice a Spolkové zemi Severní Porýní </a:t>
            </a:r>
            <a:r>
              <a:rPr lang="mr-IN" sz="2000" b="1" dirty="0"/>
              <a:t>–</a:t>
            </a:r>
            <a:r>
              <a:rPr lang="cs-CZ" sz="2000" b="1" dirty="0"/>
              <a:t> Vestfálsko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ŠIMKOVÁ Katarína (11:15 </a:t>
            </a:r>
            <a:r>
              <a:rPr lang="mr-IN" sz="2400" dirty="0"/>
              <a:t>–</a:t>
            </a:r>
            <a:r>
              <a:rPr lang="cs-CZ" sz="2400" dirty="0"/>
              <a:t> 11:30)</a:t>
            </a:r>
          </a:p>
          <a:p>
            <a:pPr>
              <a:lnSpc>
                <a:spcPct val="150000"/>
              </a:lnSpc>
            </a:pPr>
            <a:r>
              <a:rPr lang="sk-SK" sz="2000" b="1" dirty="0"/>
              <a:t>MOTIVÁCIA A ADHERENCIA JUNIORSKÝCH BASKETBALISTOV K PRECHODU NA PROFESIONÁLNU ÚROVEŇ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dirty="0"/>
              <a:t>KOUŘIL Jiří (11:30 </a:t>
            </a:r>
            <a:r>
              <a:rPr lang="mr-IN" sz="2400" dirty="0"/>
              <a:t>–</a:t>
            </a:r>
            <a:r>
              <a:rPr lang="sk-SK" sz="2400" dirty="0"/>
              <a:t> 11:45)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FEMALES AS PARTICIPANTS AND SPECTATORS AT ANCIENT OLYMPIA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644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" y="1524"/>
            <a:ext cx="9101973" cy="1231390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37990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/>
              <a:t>Sekce </a:t>
            </a:r>
            <a:r>
              <a:rPr lang="mr-IN" sz="2400" b="1" dirty="0"/>
              <a:t>–</a:t>
            </a:r>
            <a:r>
              <a:rPr lang="cs-CZ" sz="2400" b="1" dirty="0"/>
              <a:t> </a:t>
            </a:r>
            <a:r>
              <a:rPr lang="cs-CZ" sz="2400" b="1" dirty="0" smtClean="0"/>
              <a:t>SPOLEČENSKO-VĚDNÍ (</a:t>
            </a:r>
            <a:r>
              <a:rPr lang="cs-CZ" sz="2400" b="1" dirty="0"/>
              <a:t>P5)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443711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HAVEL Rostislav (11:45 </a:t>
            </a:r>
            <a:r>
              <a:rPr lang="mr-IN" sz="2800" dirty="0"/>
              <a:t>–</a:t>
            </a:r>
            <a:r>
              <a:rPr lang="cs-CZ" sz="2800" dirty="0"/>
              <a:t> 12:00)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VZTAH MEZI STANDARDY TĚLESNÉ VÝCHOVY A POHYBOVOU GRAMOTNOSTÍ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ŠMÍDA Lukáš (12:00 </a:t>
            </a:r>
            <a:r>
              <a:rPr lang="mr-IN" sz="2800" dirty="0"/>
              <a:t>–</a:t>
            </a:r>
            <a:r>
              <a:rPr lang="cs-CZ" sz="2800" dirty="0"/>
              <a:t> 12:15)</a:t>
            </a:r>
          </a:p>
          <a:p>
            <a:pPr>
              <a:lnSpc>
                <a:spcPct val="150000"/>
              </a:lnSpc>
            </a:pPr>
            <a:r>
              <a:rPr lang="sk-SK" sz="2400" b="1" dirty="0"/>
              <a:t>ZDRAVIE A ŽIVOTNÝ ŠTÝL ŽIAČOK STREDNEJ ZDRAVOTNÍCKEJ ŠKOLY V BANSKEJ BYSTRICI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800" dirty="0"/>
              <a:t>SKÁLA Tomáš (12:15 </a:t>
            </a:r>
            <a:r>
              <a:rPr lang="mr-IN" sz="2800" dirty="0"/>
              <a:t>–</a:t>
            </a:r>
            <a:r>
              <a:rPr lang="sk-SK" sz="2800" dirty="0"/>
              <a:t> 12:30)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Rytmicko-metrický poměr jako podstata lidské </a:t>
            </a:r>
            <a:r>
              <a:rPr lang="cs-CZ" sz="2400" b="1" dirty="0" err="1" smtClean="0"/>
              <a:t>temporality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441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" y="1524"/>
            <a:ext cx="9101973" cy="1231389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37990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/>
              <a:t>Sekce </a:t>
            </a:r>
            <a:r>
              <a:rPr lang="mr-IN" sz="2400" b="1" dirty="0" smtClean="0"/>
              <a:t>–</a:t>
            </a:r>
            <a:r>
              <a:rPr lang="cs-CZ" sz="2400" b="1" dirty="0"/>
              <a:t>Sekce </a:t>
            </a:r>
            <a:r>
              <a:rPr lang="mr-IN" sz="2400" b="1" dirty="0"/>
              <a:t>–</a:t>
            </a:r>
            <a:r>
              <a:rPr lang="cs-CZ" sz="2400" b="1" dirty="0"/>
              <a:t> VÝZKUMNÉ </a:t>
            </a:r>
            <a:r>
              <a:rPr lang="cs-CZ" sz="2400" b="1" dirty="0" smtClean="0"/>
              <a:t>PROJEKTY (P6)</a:t>
            </a:r>
            <a:endParaRPr lang="cs-CZ" sz="2400" b="1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432048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TOMŠOVÁ Petra (10:30 </a:t>
            </a:r>
            <a:r>
              <a:rPr lang="mr-IN" sz="2400" dirty="0"/>
              <a:t>–</a:t>
            </a:r>
            <a:r>
              <a:rPr lang="cs-CZ" sz="2400" dirty="0"/>
              <a:t> 10:45)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SPORTOVNÍ PLAVÁNÍ V ČECHÁCH A ČESKOSLOVENSKU DO 2. SVĚTOVÉ VÁLKY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KAŠPAROVÁ Alena (10:45 </a:t>
            </a:r>
            <a:r>
              <a:rPr lang="mr-IN" sz="2400" dirty="0"/>
              <a:t>–</a:t>
            </a:r>
            <a:r>
              <a:rPr lang="cs-CZ" sz="2400" dirty="0"/>
              <a:t> 11:00)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MOŽNOSTI OVĚŘENÍ RYTMICKÝCH SCHOPNOSTÍ U VYSOKOŠKOLSKÝCH STUDENTŮ V OBLASTI VZDĚLÁVÁNÍ TĚLESNÁ VÝCHOVA A SPORT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PAPEŽ Pavel (11:00 </a:t>
            </a:r>
            <a:r>
              <a:rPr lang="mr-IN" sz="2400" dirty="0"/>
              <a:t>–</a:t>
            </a:r>
            <a:r>
              <a:rPr lang="cs-CZ" sz="2400" dirty="0"/>
              <a:t> 11:15)</a:t>
            </a:r>
          </a:p>
          <a:p>
            <a:pPr marL="228600" lvl="2">
              <a:lnSpc>
                <a:spcPct val="150000"/>
              </a:lnSpc>
              <a:spcBef>
                <a:spcPts val="1000"/>
              </a:spcBef>
            </a:pPr>
            <a:r>
              <a:rPr lang="cs-CZ" b="1" dirty="0"/>
              <a:t>VLIV BIOLOGICKÉHO VĚKU NA ÚROVEŇ VYBRANÝCH SOMATICKÝCH A FUNKČNÍCH PARAMETRŮ: LONGITUDINÁLNÍ SLEDOVÁNÍ HRÁČŮ FOTBALU VE VĚKU 12 – 14 LET.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cs-CZ" dirty="0"/>
              <a:t>POLÍVKOVÁ Jitka (11:15 </a:t>
            </a:r>
            <a:r>
              <a:rPr lang="mr-IN" dirty="0"/>
              <a:t>–</a:t>
            </a:r>
            <a:r>
              <a:rPr lang="cs-CZ" dirty="0"/>
              <a:t> 11:30)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VYUŽITÍ HYPEROXIE PRO ZVÝŠENÍ LIMITNÍ VÝKONNOSTI NA PŘÍKLADU FLORBALU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LANDOVÁ Petra (11:30 </a:t>
            </a:r>
            <a:r>
              <a:rPr lang="mr-IN" sz="2400" dirty="0"/>
              <a:t>–</a:t>
            </a:r>
            <a:r>
              <a:rPr lang="cs-CZ" sz="2400" dirty="0"/>
              <a:t> 11:45)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DYNAMIKA ZATÍŽENÍ VE SPORTOVNÍM TRÉNINKU PLAVCŮ V MLÁDEŽNICKÝCH </a:t>
            </a:r>
            <a:r>
              <a:rPr lang="cs-CZ" sz="2000" b="1" dirty="0" smtClean="0"/>
              <a:t>KATEGORIÍCH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769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" y="1524"/>
            <a:ext cx="9101973" cy="1231389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37990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/>
              <a:t>Sekce </a:t>
            </a:r>
            <a:r>
              <a:rPr lang="mr-IN" sz="2400" b="1" dirty="0" smtClean="0"/>
              <a:t>–</a:t>
            </a:r>
            <a:r>
              <a:rPr lang="cs-CZ" sz="2400" b="1" dirty="0"/>
              <a:t>Sekce </a:t>
            </a:r>
            <a:r>
              <a:rPr lang="mr-IN" sz="2400" b="1" dirty="0"/>
              <a:t>–</a:t>
            </a:r>
            <a:r>
              <a:rPr lang="cs-CZ" sz="2400" b="1" dirty="0"/>
              <a:t> VÝZKUMNÉ </a:t>
            </a:r>
            <a:r>
              <a:rPr lang="cs-CZ" sz="2400" b="1" dirty="0" smtClean="0"/>
              <a:t>PROJEKTY (P6)</a:t>
            </a:r>
            <a:endParaRPr lang="cs-CZ" sz="2400" b="1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432048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ČERMÁK Filip (11:45 </a:t>
            </a:r>
            <a:r>
              <a:rPr lang="mr-IN" sz="2800" dirty="0"/>
              <a:t>–</a:t>
            </a:r>
            <a:r>
              <a:rPr lang="cs-CZ" sz="2800" dirty="0"/>
              <a:t> 12:00)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VYBRANÉ FAKTORY STRUKTURY SPORTOVNÍHO VÝKONU V HODU OŠTĚPEM</a:t>
            </a:r>
            <a:endParaRPr lang="cs-CZ" sz="24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SKALICKÝ David (12:00 </a:t>
            </a:r>
            <a:r>
              <a:rPr lang="mr-IN" sz="2800" dirty="0"/>
              <a:t>–</a:t>
            </a:r>
            <a:r>
              <a:rPr lang="cs-CZ" sz="2800" dirty="0"/>
              <a:t> 12:15)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VYUŽITÍ ELEKTRONICKÉHO FONENDOSKOPU V DIAGNOSTICE ASTMATU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MALKOVSKÁ Simona (12:15 </a:t>
            </a:r>
            <a:r>
              <a:rPr lang="mr-IN" sz="2800" dirty="0"/>
              <a:t>–</a:t>
            </a:r>
            <a:r>
              <a:rPr lang="cs-CZ" sz="2800" dirty="0"/>
              <a:t> 12:30)</a:t>
            </a:r>
          </a:p>
          <a:p>
            <a:pPr>
              <a:lnSpc>
                <a:spcPct val="150000"/>
              </a:lnSpc>
            </a:pPr>
            <a:r>
              <a:rPr lang="cs-CZ" sz="2400" b="1" cap="all" dirty="0"/>
              <a:t>Postoje VŠ studentů vůči obézním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HANČOVÁ Jana (13:30 </a:t>
            </a:r>
            <a:r>
              <a:rPr lang="mr-IN" sz="2800" dirty="0"/>
              <a:t>–</a:t>
            </a:r>
            <a:r>
              <a:rPr lang="cs-CZ" sz="2800" dirty="0"/>
              <a:t> 13:45)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HODNOCENÍ DYNAMICKÉ STABILITY KOLENNÍHO KLOUBU PO PLASTICE ACL POMOCÍ INERCIÁLNÍCH SENZORŮ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KONDRÁTOVÁ Dominika (13:45 </a:t>
            </a:r>
            <a:r>
              <a:rPr lang="mr-IN" sz="2800" dirty="0"/>
              <a:t>–</a:t>
            </a:r>
            <a:r>
              <a:rPr lang="cs-CZ" sz="2800" dirty="0"/>
              <a:t> 14:00)</a:t>
            </a:r>
          </a:p>
          <a:p>
            <a:pPr>
              <a:lnSpc>
                <a:spcPct val="150000"/>
              </a:lnSpc>
            </a:pPr>
            <a:r>
              <a:rPr lang="sk-SK" sz="2400" b="1" dirty="0"/>
              <a:t>IDENTIFIKÁCIA CHRONOTYPOV U FUTBALISTOV DVOCH NAJVYŠŠÍCH ČESKÝCH SÚŤAŽÍ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574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" y="1524"/>
            <a:ext cx="9101973" cy="1231389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37990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/>
              <a:t>Sekce </a:t>
            </a:r>
            <a:r>
              <a:rPr lang="mr-IN" sz="2400" b="1" dirty="0" smtClean="0"/>
              <a:t>–</a:t>
            </a:r>
            <a:r>
              <a:rPr lang="cs-CZ" sz="2400" b="1" dirty="0"/>
              <a:t>Sekce </a:t>
            </a:r>
            <a:r>
              <a:rPr lang="mr-IN" sz="2400" b="1" dirty="0"/>
              <a:t>–</a:t>
            </a:r>
            <a:r>
              <a:rPr lang="cs-CZ" sz="2400" b="1" dirty="0"/>
              <a:t> VÝZKUMNÉ </a:t>
            </a:r>
            <a:r>
              <a:rPr lang="cs-CZ" sz="2400" b="1" dirty="0" smtClean="0"/>
              <a:t>PROJEKTY (P6)</a:t>
            </a:r>
            <a:endParaRPr lang="cs-CZ" sz="2400" b="1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432048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dirty="0"/>
              <a:t>SONTÁKOVÁ Lenka (14:00 </a:t>
            </a:r>
            <a:r>
              <a:rPr lang="mr-IN" sz="1800" dirty="0"/>
              <a:t>–</a:t>
            </a:r>
            <a:r>
              <a:rPr lang="cs-CZ" sz="1800" dirty="0"/>
              <a:t> 14:15)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POROVNÁNÍ TĚLESNÉ ZDATNOSTI U SUBJEKTIVNĚ AKTIVNÍCH A SUBJEKTIVNĚ NEAKTIVNÍCH SENIOREK </a:t>
            </a:r>
            <a:endParaRPr lang="cs-CZ" sz="28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/>
              <a:t>LAGATOROVÁ </a:t>
            </a:r>
            <a:r>
              <a:rPr lang="cs-CZ" sz="1800" dirty="0" err="1"/>
              <a:t>Sendi</a:t>
            </a:r>
            <a:r>
              <a:rPr lang="cs-CZ" sz="1800" dirty="0"/>
              <a:t> (14:15 </a:t>
            </a:r>
            <a:r>
              <a:rPr lang="mr-IN" sz="1800" dirty="0"/>
              <a:t>–</a:t>
            </a:r>
            <a:r>
              <a:rPr lang="cs-CZ" sz="1800" dirty="0"/>
              <a:t> 14:30)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VLIV KOMPENZAČNÍHO POHYBOVÉHO PROGRAMU NA ZLEPŠENÍ FUNKCE POHYBOVÉHO SYSTÉMU U GOLFISTŮ.</a:t>
            </a:r>
            <a:endParaRPr lang="cs-CZ" sz="28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/>
              <a:t>VRÁTNÁ Eliška (14:30 </a:t>
            </a:r>
            <a:r>
              <a:rPr lang="mr-IN" sz="1800" dirty="0"/>
              <a:t>–</a:t>
            </a:r>
            <a:r>
              <a:rPr lang="cs-CZ" sz="1800" dirty="0"/>
              <a:t> 14:45)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KONDIČNÍ A KOMPENZAČNÍ CVIČENÍ VE SPORTOVNÍM TANCI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/>
              <a:t>DVOŘÁČEK Jan (14:45 </a:t>
            </a:r>
            <a:r>
              <a:rPr lang="mr-IN" sz="1800" dirty="0"/>
              <a:t>–</a:t>
            </a:r>
            <a:r>
              <a:rPr lang="cs-CZ" sz="1800" dirty="0"/>
              <a:t> 15:00)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VYUŽITÍ BOJOVÝCH UMĚNÍ V UCELENÉ REHABILITACI JEDINCŮ PO TRANSVERZÁLNÍ LÉZI MÍŠNÍ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/>
              <a:t>GAJDOŠ Miloslav (15:00 </a:t>
            </a:r>
            <a:r>
              <a:rPr lang="mr-IN" sz="1800" dirty="0"/>
              <a:t>–</a:t>
            </a:r>
            <a:r>
              <a:rPr lang="cs-CZ" sz="1800" dirty="0"/>
              <a:t> 15:15)</a:t>
            </a:r>
          </a:p>
          <a:p>
            <a:pPr>
              <a:lnSpc>
                <a:spcPct val="150000"/>
              </a:lnSpc>
            </a:pPr>
            <a:r>
              <a:rPr lang="sk-SK" sz="2800" b="1" dirty="0"/>
              <a:t>VPLYV CHÔDZE V TOPÁNKACH NA VYSOKOM PODPÄTKU NA KROKOVÝ CYKLUS PRI POMALEJ CHÔDZI – PRÍPADOVÁ ŠTÚDIA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597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" y="1524"/>
            <a:ext cx="9101973" cy="1231389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37990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/>
              <a:t>Sekce </a:t>
            </a:r>
            <a:r>
              <a:rPr lang="mr-IN" sz="2400" b="1" dirty="0" smtClean="0"/>
              <a:t>–</a:t>
            </a:r>
            <a:r>
              <a:rPr lang="cs-CZ" sz="2400" b="1" dirty="0"/>
              <a:t>Sekce </a:t>
            </a:r>
            <a:r>
              <a:rPr lang="mr-IN" sz="2400" b="1" dirty="0"/>
              <a:t>–</a:t>
            </a:r>
            <a:r>
              <a:rPr lang="cs-CZ" sz="2400" b="1" dirty="0"/>
              <a:t> VÝZKUMNÉ </a:t>
            </a:r>
            <a:r>
              <a:rPr lang="cs-CZ" sz="2400" b="1" dirty="0" smtClean="0"/>
              <a:t>PROJEKTY (P6)</a:t>
            </a:r>
            <a:endParaRPr lang="cs-CZ" sz="2400" b="1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432048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 dirty="0"/>
              <a:t>ČUJ Jakub (15:15 </a:t>
            </a:r>
            <a:r>
              <a:rPr lang="mr-IN" sz="2000" dirty="0"/>
              <a:t>–</a:t>
            </a:r>
            <a:r>
              <a:rPr lang="cs-CZ" sz="2000" dirty="0"/>
              <a:t> 15:30)</a:t>
            </a:r>
          </a:p>
          <a:p>
            <a:pPr>
              <a:lnSpc>
                <a:spcPct val="150000"/>
              </a:lnSpc>
            </a:pPr>
            <a:r>
              <a:rPr lang="sk-SK" sz="1800" b="1" dirty="0"/>
              <a:t>KOMPARÁCIA ZAŤAŽENIA CHRBTICE PRI VYBRANÝCH ŠTÝLOCH MŔTVEHO ŤAHU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dirty="0"/>
              <a:t>BARANOVIČ Tomáš (15:30 </a:t>
            </a:r>
            <a:r>
              <a:rPr lang="mr-IN" sz="2000" dirty="0"/>
              <a:t>–</a:t>
            </a:r>
            <a:r>
              <a:rPr lang="sk-SK" sz="2000" dirty="0"/>
              <a:t> 15:45)</a:t>
            </a:r>
          </a:p>
          <a:p>
            <a:pPr>
              <a:lnSpc>
                <a:spcPct val="150000"/>
              </a:lnSpc>
            </a:pPr>
            <a:r>
              <a:rPr lang="sk-SK" sz="1800" b="1" dirty="0"/>
              <a:t>VÝKONNOSŤ MLADÝCH FUTBALISTOV VO VYTRVALOSTI V RÝCHLOSTI SO ZMENAMI SMERU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dirty="0"/>
              <a:t>KABEŠOVÁ Hana (15:45 </a:t>
            </a:r>
            <a:r>
              <a:rPr lang="mr-IN" sz="2000" dirty="0"/>
              <a:t>–</a:t>
            </a:r>
            <a:r>
              <a:rPr lang="sk-SK" sz="2000" dirty="0"/>
              <a:t> 16:00)</a:t>
            </a:r>
          </a:p>
          <a:p>
            <a:pPr>
              <a:lnSpc>
                <a:spcPct val="150000"/>
              </a:lnSpc>
            </a:pPr>
            <a:r>
              <a:rPr lang="cs-CZ" sz="1800" b="1" dirty="0"/>
              <a:t>ANALÝZA KLOUBNÍ POHYBLIVOSTI U VYBRANÝCH PLAVECKÝCH ZPŮSOBŮ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/>
              <a:t>HOIDEKROVÁ Kristýna (16:00 </a:t>
            </a:r>
            <a:r>
              <a:rPr lang="mr-IN" sz="2000" dirty="0"/>
              <a:t>–</a:t>
            </a:r>
            <a:r>
              <a:rPr lang="cs-CZ" sz="2000" dirty="0"/>
              <a:t> 16:15)</a:t>
            </a:r>
          </a:p>
          <a:p>
            <a:pPr>
              <a:lnSpc>
                <a:spcPct val="150000"/>
              </a:lnSpc>
            </a:pPr>
            <a:r>
              <a:rPr lang="cs-CZ" sz="1800" b="1" dirty="0"/>
              <a:t>Efekt </a:t>
            </a:r>
            <a:r>
              <a:rPr lang="cs-CZ" sz="1800" b="1" dirty="0" err="1"/>
              <a:t>roboticky</a:t>
            </a:r>
            <a:r>
              <a:rPr lang="cs-CZ" sz="1800" b="1" dirty="0"/>
              <a:t> asistované terapie na funkční využití horní končetiny v ADL </a:t>
            </a:r>
            <a:endParaRPr lang="cs-CZ" sz="18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1800" b="1" dirty="0"/>
              <a:t>    u pacientů po získaném poškození mozku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dirty="0"/>
              <a:t>TESAŘOVÁ Kateřina (16:15 </a:t>
            </a:r>
            <a:r>
              <a:rPr lang="mr-IN" sz="2000" dirty="0"/>
              <a:t>–</a:t>
            </a:r>
            <a:r>
              <a:rPr lang="cs-CZ" sz="2000" dirty="0"/>
              <a:t> 16:30)</a:t>
            </a:r>
          </a:p>
          <a:p>
            <a:pPr>
              <a:lnSpc>
                <a:spcPct val="150000"/>
              </a:lnSpc>
            </a:pPr>
            <a:r>
              <a:rPr lang="cs-CZ" sz="1800" b="1" dirty="0"/>
              <a:t>Posouzení motoriky u dětí prvního stupně ZŠ se sluchovým postižením pomocí testové baterie </a:t>
            </a:r>
            <a:r>
              <a:rPr lang="cs-CZ" sz="1800" b="1" dirty="0" smtClean="0"/>
              <a:t>MABC-2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64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" y="1524"/>
            <a:ext cx="9101966" cy="1231389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37990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/>
              <a:t>Sekce </a:t>
            </a:r>
            <a:r>
              <a:rPr lang="mr-IN" sz="2400" b="1" dirty="0"/>
              <a:t>–</a:t>
            </a:r>
            <a:r>
              <a:rPr lang="cs-CZ" sz="2400" b="1" dirty="0"/>
              <a:t> SPORTOVNÍ TRÉNINK (U15)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432048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cs-CZ" sz="2400" dirty="0"/>
              <a:t>WILLWEBER Tomáš (10:30 </a:t>
            </a:r>
            <a:r>
              <a:rPr lang="mr-IN" sz="2400" dirty="0"/>
              <a:t>–</a:t>
            </a:r>
            <a:r>
              <a:rPr lang="cs-CZ" sz="2400" dirty="0"/>
              <a:t> 10:45)</a:t>
            </a:r>
          </a:p>
          <a:p>
            <a:pPr>
              <a:lnSpc>
                <a:spcPct val="160000"/>
              </a:lnSpc>
            </a:pPr>
            <a:r>
              <a:rPr lang="sk-SK" sz="2000" b="1" cap="all" dirty="0"/>
              <a:t>Závislosti kondičných a koordinačných schopností detí v mladšom školskom veku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k-SK" sz="2400" dirty="0"/>
              <a:t>VÁLEK </a:t>
            </a:r>
            <a:r>
              <a:rPr lang="sk-SK" sz="2400" dirty="0" err="1"/>
              <a:t>Štěpán</a:t>
            </a:r>
            <a:r>
              <a:rPr lang="sk-SK" sz="2400" dirty="0"/>
              <a:t> (10:45 </a:t>
            </a:r>
            <a:r>
              <a:rPr lang="mr-IN" sz="2400" dirty="0"/>
              <a:t>–</a:t>
            </a:r>
            <a:r>
              <a:rPr lang="sk-SK" sz="2400" dirty="0"/>
              <a:t> 11:00)</a:t>
            </a:r>
          </a:p>
          <a:p>
            <a:pPr>
              <a:lnSpc>
                <a:spcPct val="160000"/>
              </a:lnSpc>
            </a:pPr>
            <a:r>
              <a:rPr lang="cs-CZ" sz="2000" b="1" dirty="0"/>
              <a:t>ZDRAVOTNÍ DŮVODY SPOJENÉ S UKONČOVÁNÍM ORGANIZOVANÝCH POHYBOVÝCH AKTIVIT BÝVALÝCH HRÁČEK BASKETBALOVÝCH PŘÍPRAVEK – STUDIE 6 ZÁKLADNÍCH ŠKOL V OLOMOUCI</a:t>
            </a:r>
            <a:endParaRPr lang="cs-CZ" sz="2000" dirty="0"/>
          </a:p>
          <a:p>
            <a:pPr marL="0" indent="0">
              <a:lnSpc>
                <a:spcPct val="160000"/>
              </a:lnSpc>
              <a:buNone/>
            </a:pPr>
            <a:r>
              <a:rPr lang="cs-CZ" sz="2400" dirty="0"/>
              <a:t>GREGÁŇOVÁ Mária (11:00 </a:t>
            </a:r>
            <a:r>
              <a:rPr lang="mr-IN" sz="2400" dirty="0"/>
              <a:t>–</a:t>
            </a:r>
            <a:r>
              <a:rPr lang="cs-CZ" sz="2400" dirty="0"/>
              <a:t> 11:15)</a:t>
            </a:r>
          </a:p>
          <a:p>
            <a:pPr>
              <a:lnSpc>
                <a:spcPct val="160000"/>
              </a:lnSpc>
            </a:pPr>
            <a:r>
              <a:rPr lang="sk-SK" sz="2000" b="1" dirty="0"/>
              <a:t>PREJAVY AGRESÍVNEHO SPRÁVANIA A VYBRANÝCH OSOBNOSTNÝCH DIMENZIÍ VO VYBRANÝCH KOLEKTÍVNYCH ŠPORTOCH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k-SK" sz="2400" dirty="0"/>
              <a:t>KUNZMANN </a:t>
            </a:r>
            <a:r>
              <a:rPr lang="sk-SK" sz="2400" dirty="0" err="1"/>
              <a:t>Egon</a:t>
            </a:r>
            <a:r>
              <a:rPr lang="sk-SK" sz="2400" dirty="0"/>
              <a:t> (11:15 </a:t>
            </a:r>
            <a:r>
              <a:rPr lang="mr-IN" sz="2400" dirty="0"/>
              <a:t>–</a:t>
            </a:r>
            <a:r>
              <a:rPr lang="sk-SK" sz="2400" dirty="0"/>
              <a:t> 11:30)</a:t>
            </a:r>
          </a:p>
          <a:p>
            <a:pPr>
              <a:lnSpc>
                <a:spcPct val="160000"/>
              </a:lnSpc>
            </a:pPr>
            <a:r>
              <a:rPr lang="cs-CZ" sz="2000" b="1" dirty="0"/>
              <a:t>Sezonní variabilita rychlostních schopností u mladých elitních fotbalových hráčů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sz="2400" dirty="0"/>
              <a:t>MIŘÁTSKÝ Petr (11:30 </a:t>
            </a:r>
            <a:r>
              <a:rPr lang="mr-IN" sz="2400" dirty="0"/>
              <a:t>–</a:t>
            </a:r>
            <a:r>
              <a:rPr lang="cs-CZ" sz="2400" dirty="0"/>
              <a:t> 11:45)</a:t>
            </a:r>
          </a:p>
          <a:p>
            <a:pPr>
              <a:lnSpc>
                <a:spcPct val="160000"/>
              </a:lnSpc>
            </a:pPr>
            <a:r>
              <a:rPr lang="cs-CZ" sz="2400" b="1" dirty="0"/>
              <a:t>MOŽNOSTI OVLIVŇOVÁNÍ SÍLY DOLNÍCH KONČETIN U ZÁVODNÍKŮ V POŽÁRNÍM </a:t>
            </a:r>
            <a:r>
              <a:rPr lang="cs-CZ" sz="2000" b="1" dirty="0" smtClean="0"/>
              <a:t>SPORTU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0857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" y="1524"/>
            <a:ext cx="9101966" cy="1231389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37990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/>
              <a:t>Sekce </a:t>
            </a:r>
            <a:r>
              <a:rPr lang="mr-IN" sz="2400" b="1" dirty="0"/>
              <a:t>–</a:t>
            </a:r>
            <a:r>
              <a:rPr lang="cs-CZ" sz="2400" b="1" dirty="0"/>
              <a:t> SPORTOVNÍ TRÉNINK (U15)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432048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MUSIL Daniel (11:45 </a:t>
            </a:r>
            <a:r>
              <a:rPr lang="mr-IN" sz="2800" dirty="0"/>
              <a:t>–</a:t>
            </a:r>
            <a:r>
              <a:rPr lang="cs-CZ" sz="2800" dirty="0"/>
              <a:t> 12:00)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Nové poznatky z biomechaniky sprintu – </a:t>
            </a:r>
            <a:r>
              <a:rPr lang="cs-CZ" sz="2400" b="1" dirty="0" err="1"/>
              <a:t>systematic</a:t>
            </a:r>
            <a:r>
              <a:rPr lang="cs-CZ" sz="2400" b="1" dirty="0"/>
              <a:t> </a:t>
            </a:r>
            <a:r>
              <a:rPr lang="cs-CZ" sz="2400" b="1" dirty="0" err="1"/>
              <a:t>review</a:t>
            </a:r>
            <a:r>
              <a:rPr lang="cs-CZ" sz="2400" b="1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POKORNÁ Jitka (12:00 </a:t>
            </a:r>
            <a:r>
              <a:rPr lang="mr-IN" sz="2800" dirty="0"/>
              <a:t>–</a:t>
            </a:r>
            <a:r>
              <a:rPr lang="cs-CZ" sz="2800" dirty="0"/>
              <a:t> 12:15)</a:t>
            </a:r>
          </a:p>
          <a:p>
            <a:pPr>
              <a:lnSpc>
                <a:spcPct val="150000"/>
              </a:lnSpc>
            </a:pPr>
            <a:r>
              <a:rPr lang="cs-CZ" sz="2400" b="1" cap="all" dirty="0"/>
              <a:t>Profil plaveckých výkonů na 50 a 100 m volným způsobem v plavání na vrcholných soutěžích a jeho změny v období 2000 až 2016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JANIKOV Tino (12:15 </a:t>
            </a:r>
            <a:r>
              <a:rPr lang="mr-IN" sz="2800" dirty="0"/>
              <a:t>–</a:t>
            </a:r>
            <a:r>
              <a:rPr lang="cs-CZ" sz="2800" dirty="0"/>
              <a:t> 12:30)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VYBRANÉ RYCHLOSTNÍ CHARAKTERISTIKY U HRÁČŮ BASKETBALU KATEGORIE </a:t>
            </a:r>
            <a:r>
              <a:rPr lang="cs-CZ" sz="2400" b="1" dirty="0" smtClean="0"/>
              <a:t>U14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7360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" y="1524"/>
            <a:ext cx="9101973" cy="1231390"/>
          </a:xfrm>
          <a:prstGeom prst="rect">
            <a:avLst/>
          </a:prstGeom>
        </p:spPr>
      </p:pic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520700" y="1556792"/>
            <a:ext cx="7291660" cy="504057"/>
          </a:xfrm>
        </p:spPr>
        <p:txBody>
          <a:bodyPr>
            <a:noAutofit/>
          </a:bodyPr>
          <a:lstStyle/>
          <a:p>
            <a:pPr algn="l"/>
            <a:r>
              <a:rPr lang="cs-CZ" sz="2400" b="1" dirty="0"/>
              <a:t>Program studentské konference </a:t>
            </a:r>
            <a:br>
              <a:rPr lang="cs-CZ" sz="2400" b="1" dirty="0"/>
            </a:br>
            <a:r>
              <a:rPr lang="cs-CZ" sz="2400" b="1" dirty="0"/>
              <a:t>SCIENTIA MOVENS 2017</a:t>
            </a: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285009" y="2492896"/>
            <a:ext cx="7743375" cy="40324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smtClean="0">
                <a:solidFill>
                  <a:srgbClr val="7030A0"/>
                </a:solidFill>
              </a:rPr>
              <a:t>  </a:t>
            </a:r>
            <a:r>
              <a:rPr lang="cs-CZ" sz="3400" dirty="0" smtClean="0">
                <a:solidFill>
                  <a:srgbClr val="7030A0"/>
                </a:solidFill>
              </a:rPr>
              <a:t>REGISTRACE</a:t>
            </a:r>
            <a:r>
              <a:rPr lang="cs-CZ" sz="3400" dirty="0">
                <a:solidFill>
                  <a:srgbClr val="7030A0"/>
                </a:solidFill>
              </a:rPr>
              <a:t>:</a:t>
            </a:r>
          </a:p>
          <a:p>
            <a:pPr>
              <a:buFont typeface="Arial" charset="0"/>
              <a:buNone/>
            </a:pPr>
            <a:r>
              <a:rPr lang="cs-CZ" dirty="0" smtClean="0"/>
              <a:t>   7. </a:t>
            </a:r>
            <a:r>
              <a:rPr lang="cs-CZ" dirty="0"/>
              <a:t>března </a:t>
            </a:r>
            <a:r>
              <a:rPr lang="cs-CZ" dirty="0" smtClean="0"/>
              <a:t>2017 </a:t>
            </a:r>
            <a:r>
              <a:rPr lang="cs-CZ" dirty="0"/>
              <a:t>od </a:t>
            </a:r>
            <a:r>
              <a:rPr lang="cs-CZ" dirty="0" smtClean="0"/>
              <a:t>7:30 </a:t>
            </a:r>
            <a:r>
              <a:rPr lang="cs-CZ" dirty="0"/>
              <a:t>– </a:t>
            </a:r>
            <a:r>
              <a:rPr lang="cs-CZ" dirty="0" smtClean="0"/>
              <a:t>8:30 vstupní hala UK FTVS</a:t>
            </a:r>
          </a:p>
          <a:p>
            <a:pPr>
              <a:buFont typeface="Arial" charset="0"/>
              <a:buNone/>
            </a:pPr>
            <a:endParaRPr lang="cs-CZ" dirty="0" smtClean="0">
              <a:solidFill>
                <a:srgbClr val="7030A0"/>
              </a:solidFill>
            </a:endParaRPr>
          </a:p>
          <a:p>
            <a:pPr>
              <a:buFont typeface="Arial" charset="0"/>
              <a:buNone/>
            </a:pPr>
            <a:r>
              <a:rPr lang="cs-CZ" dirty="0" smtClean="0">
                <a:solidFill>
                  <a:srgbClr val="7030A0"/>
                </a:solidFill>
              </a:rPr>
              <a:t>   </a:t>
            </a:r>
            <a:r>
              <a:rPr lang="cs-CZ" sz="3400" dirty="0" smtClean="0">
                <a:solidFill>
                  <a:srgbClr val="7030A0"/>
                </a:solidFill>
              </a:rPr>
              <a:t>SLAVNOSTNÍ </a:t>
            </a:r>
            <a:r>
              <a:rPr lang="cs-CZ" sz="3400" dirty="0">
                <a:solidFill>
                  <a:srgbClr val="7030A0"/>
                </a:solidFill>
              </a:rPr>
              <a:t>ZAHÁJENÍ</a:t>
            </a:r>
            <a:r>
              <a:rPr lang="cs-CZ" sz="3400" dirty="0" smtClean="0">
                <a:solidFill>
                  <a:srgbClr val="7030A0"/>
                </a:solidFill>
              </a:rPr>
              <a:t>:</a:t>
            </a:r>
          </a:p>
          <a:p>
            <a:pPr>
              <a:buFont typeface="Arial" charset="0"/>
              <a:buNone/>
            </a:pPr>
            <a:r>
              <a:rPr lang="cs-CZ" dirty="0" smtClean="0"/>
              <a:t>   </a:t>
            </a:r>
            <a:r>
              <a:rPr lang="cs-CZ" u="sng" dirty="0" smtClean="0"/>
              <a:t>8:30</a:t>
            </a:r>
            <a:r>
              <a:rPr lang="cs-CZ" dirty="0" smtClean="0"/>
              <a:t> posluchárna </a:t>
            </a:r>
            <a:r>
              <a:rPr lang="cs-CZ" u="sng" dirty="0"/>
              <a:t>P1</a:t>
            </a:r>
            <a:r>
              <a:rPr lang="cs-CZ" dirty="0">
                <a:solidFill>
                  <a:schemeClr val="folHlink"/>
                </a:solidFill>
              </a:rPr>
              <a:t> </a:t>
            </a:r>
            <a:endParaRPr lang="cs-CZ" dirty="0" smtClean="0">
              <a:solidFill>
                <a:schemeClr val="folHlink"/>
              </a:solidFill>
            </a:endParaRPr>
          </a:p>
          <a:p>
            <a:pPr marL="0" indent="0">
              <a:buNone/>
            </a:pPr>
            <a:r>
              <a:rPr lang="cs-CZ" dirty="0" smtClean="0"/>
              <a:t>   8:45 </a:t>
            </a:r>
            <a:r>
              <a:rPr lang="cs-CZ" dirty="0"/>
              <a:t>– 9:00 přednáška prof. </a:t>
            </a:r>
            <a:r>
              <a:rPr lang="cs-CZ" dirty="0" err="1"/>
              <a:t>Bunce</a:t>
            </a:r>
            <a:r>
              <a:rPr lang="cs-CZ" dirty="0" smtClean="0"/>
              <a:t>: Úskalí a záludnosti badatelské činnosti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dirty="0" smtClean="0"/>
              <a:t> 9:00 </a:t>
            </a:r>
            <a:r>
              <a:rPr lang="cs-CZ" dirty="0"/>
              <a:t>– </a:t>
            </a:r>
            <a:r>
              <a:rPr lang="cs-CZ" dirty="0" smtClean="0"/>
              <a:t>9:15 přednáška doc. </a:t>
            </a:r>
            <a:r>
              <a:rPr lang="cs-CZ" dirty="0" err="1" smtClean="0"/>
              <a:t>Periče</a:t>
            </a:r>
            <a:r>
              <a:rPr lang="cs-CZ" dirty="0" smtClean="0"/>
              <a:t>: Aktuální zdatnost českých dětí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9:15 </a:t>
            </a:r>
            <a:r>
              <a:rPr lang="cs-CZ" dirty="0"/>
              <a:t>– </a:t>
            </a:r>
            <a:r>
              <a:rPr lang="cs-CZ" dirty="0" smtClean="0"/>
              <a:t>9:30 přednáška Dr. Vinduškové: Vstup studenta do světa vědy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9:30 – 9:45 přednáška doc. Suchého: K. </a:t>
            </a:r>
            <a:r>
              <a:rPr lang="cs-CZ" dirty="0" err="1" smtClean="0"/>
              <a:t>Liessmann</a:t>
            </a:r>
            <a:r>
              <a:rPr lang="cs-CZ" dirty="0" smtClean="0"/>
              <a:t>: Elitní vzdělávání a </a:t>
            </a:r>
            <a:r>
              <a:rPr lang="cs-CZ" dirty="0" err="1" smtClean="0"/>
              <a:t>antiosvícenství</a:t>
            </a:r>
            <a:endParaRPr lang="cs-CZ" dirty="0" smtClean="0"/>
          </a:p>
          <a:p>
            <a:pPr marL="0" indent="0">
              <a:buNone/>
            </a:pPr>
            <a:endParaRPr lang="cs-CZ" dirty="0">
              <a:solidFill>
                <a:srgbClr val="7030A0"/>
              </a:solidFill>
            </a:endParaRPr>
          </a:p>
          <a:p>
            <a:pPr>
              <a:buFont typeface="Arial" charset="0"/>
              <a:buNone/>
            </a:pPr>
            <a:r>
              <a:rPr lang="cs-CZ" dirty="0" smtClean="0">
                <a:solidFill>
                  <a:srgbClr val="7030A0"/>
                </a:solidFill>
              </a:rPr>
              <a:t>	</a:t>
            </a:r>
            <a:r>
              <a:rPr lang="cs-CZ" sz="3400" dirty="0" smtClean="0">
                <a:solidFill>
                  <a:srgbClr val="7030A0"/>
                </a:solidFill>
              </a:rPr>
              <a:t>SLAVNOSTNÍ </a:t>
            </a:r>
            <a:r>
              <a:rPr lang="cs-CZ" sz="3400" dirty="0">
                <a:solidFill>
                  <a:srgbClr val="7030A0"/>
                </a:solidFill>
              </a:rPr>
              <a:t>VYHLÁŠENÍ:</a:t>
            </a:r>
          </a:p>
          <a:p>
            <a:pPr>
              <a:buFont typeface="Arial" charset="0"/>
              <a:buNone/>
            </a:pPr>
            <a:r>
              <a:rPr lang="cs-CZ" dirty="0" smtClean="0"/>
              <a:t>		    17:00</a:t>
            </a:r>
            <a:endParaRPr lang="cs-CZ" dirty="0"/>
          </a:p>
        </p:txBody>
      </p:sp>
      <p:pic>
        <p:nvPicPr>
          <p:cNvPr id="12" name="Picture 5" descr="FTVS-1631-version1-logo_buffet_bwfil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5517232"/>
            <a:ext cx="1400175" cy="116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3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" y="1524"/>
            <a:ext cx="9101973" cy="1231390"/>
          </a:xfrm>
          <a:prstGeom prst="rect">
            <a:avLst/>
          </a:prstGeom>
        </p:spPr>
      </p:pic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238042" cy="864096"/>
          </a:xfrm>
        </p:spPr>
        <p:txBody>
          <a:bodyPr>
            <a:noAutofit/>
          </a:bodyPr>
          <a:lstStyle/>
          <a:p>
            <a:pPr marL="0" indent="0" algn="l"/>
            <a:r>
              <a:rPr lang="cs-CZ" sz="2000" b="1" dirty="0" smtClean="0"/>
              <a:t>SCIENTIA </a:t>
            </a:r>
            <a:r>
              <a:rPr lang="cs-CZ" sz="2000" b="1" dirty="0"/>
              <a:t>MOVENS </a:t>
            </a:r>
            <a:r>
              <a:rPr lang="cs-CZ" sz="2000" b="1" dirty="0" smtClean="0"/>
              <a:t>2017</a:t>
            </a:r>
            <a:br>
              <a:rPr lang="cs-CZ" sz="2000" b="1" dirty="0" smtClean="0"/>
            </a:br>
            <a:r>
              <a:rPr lang="cs-CZ" sz="2000" dirty="0" smtClean="0">
                <a:solidFill>
                  <a:srgbClr val="7030A0"/>
                </a:solidFill>
              </a:rPr>
              <a:t>SLOŽENÍ KOMISÍ, ROZDĚLENÍ </a:t>
            </a:r>
            <a:r>
              <a:rPr lang="cs-CZ" sz="2000" dirty="0">
                <a:solidFill>
                  <a:srgbClr val="7030A0"/>
                </a:solidFill>
              </a:rPr>
              <a:t>POSLUCHÁREN/UČEBEN DLE </a:t>
            </a:r>
            <a:r>
              <a:rPr lang="cs-CZ" sz="2000" dirty="0" smtClean="0">
                <a:solidFill>
                  <a:srgbClr val="7030A0"/>
                </a:solidFill>
              </a:rPr>
              <a:t>SEKCÍ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endParaRPr lang="cs-CZ" sz="2000" b="1" dirty="0"/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683568" y="2276872"/>
            <a:ext cx="7704856" cy="458112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33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sz="3300" b="1" dirty="0" smtClean="0"/>
              <a:t>Slavnostní zahájení P1 </a:t>
            </a:r>
            <a:r>
              <a:rPr lang="cs-CZ" sz="2900" dirty="0" smtClean="0"/>
              <a:t>(8:30)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3300" b="1" dirty="0" smtClean="0"/>
              <a:t>Sportovní </a:t>
            </a:r>
            <a:r>
              <a:rPr lang="cs-CZ" sz="3300" b="1" dirty="0"/>
              <a:t>trénink </a:t>
            </a:r>
            <a:r>
              <a:rPr lang="cs-CZ" sz="3300" b="1" dirty="0" smtClean="0"/>
              <a:t>U15 </a:t>
            </a:r>
            <a:r>
              <a:rPr lang="cs-CZ" sz="2900" dirty="0" smtClean="0"/>
              <a:t>(10:30 </a:t>
            </a:r>
            <a:r>
              <a:rPr lang="mr-IN" sz="2900" dirty="0" smtClean="0"/>
              <a:t>–</a:t>
            </a:r>
            <a:r>
              <a:rPr lang="cs-CZ" sz="2900" dirty="0" smtClean="0"/>
              <a:t> 12:30)</a:t>
            </a:r>
            <a:endParaRPr lang="cs-CZ" sz="2900" dirty="0"/>
          </a:p>
          <a:p>
            <a:pPr>
              <a:lnSpc>
                <a:spcPct val="120000"/>
              </a:lnSpc>
            </a:pPr>
            <a:r>
              <a:rPr lang="cs-CZ" sz="2900" dirty="0"/>
              <a:t>č</a:t>
            </a:r>
            <a:r>
              <a:rPr lang="cs-CZ" sz="2900" dirty="0" smtClean="0"/>
              <a:t>lenové komise: doc</a:t>
            </a:r>
            <a:r>
              <a:rPr lang="cs-CZ" sz="2900" dirty="0"/>
              <a:t>. PaedDr. Tomáš Perič, Ph.D</a:t>
            </a:r>
            <a:r>
              <a:rPr lang="cs-CZ" sz="2900" dirty="0" smtClean="0"/>
              <a:t>.; </a:t>
            </a:r>
            <a:r>
              <a:rPr lang="cs-CZ" sz="2900" dirty="0"/>
              <a:t>PhDr. Aleš Kaplan, Ph.D</a:t>
            </a:r>
            <a:r>
              <a:rPr lang="cs-CZ" sz="2900" dirty="0" smtClean="0"/>
              <a:t>.; </a:t>
            </a:r>
            <a:r>
              <a:rPr lang="cs-CZ" sz="2900" dirty="0"/>
              <a:t>PaedDr. </a:t>
            </a:r>
            <a:r>
              <a:rPr lang="cs-CZ" sz="2900" dirty="0" smtClean="0"/>
              <a:t>Martin </a:t>
            </a:r>
            <a:r>
              <a:rPr lang="cs-CZ" sz="2900" dirty="0"/>
              <a:t>Tůma, Ph.D</a:t>
            </a:r>
            <a:r>
              <a:rPr lang="cs-CZ" sz="2900" dirty="0" smtClean="0"/>
              <a:t>.;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3300" b="1" dirty="0" smtClean="0"/>
              <a:t>Společensko-vědní</a:t>
            </a:r>
            <a:r>
              <a:rPr lang="cs-CZ" sz="3300" dirty="0" smtClean="0"/>
              <a:t> </a:t>
            </a:r>
            <a:r>
              <a:rPr lang="cs-CZ" sz="3300" b="1" dirty="0" smtClean="0"/>
              <a:t>P5</a:t>
            </a:r>
            <a:r>
              <a:rPr lang="cs-CZ" sz="3300" dirty="0" smtClean="0"/>
              <a:t> (</a:t>
            </a:r>
            <a:r>
              <a:rPr lang="cs-CZ" sz="2900" dirty="0" smtClean="0"/>
              <a:t>10:30 </a:t>
            </a:r>
            <a:r>
              <a:rPr lang="mr-IN" sz="2900" dirty="0" smtClean="0"/>
              <a:t>–</a:t>
            </a:r>
            <a:r>
              <a:rPr lang="cs-CZ" sz="2900" dirty="0" smtClean="0"/>
              <a:t> 12:30)</a:t>
            </a:r>
          </a:p>
          <a:p>
            <a:pPr>
              <a:lnSpc>
                <a:spcPct val="120000"/>
              </a:lnSpc>
            </a:pPr>
            <a:r>
              <a:rPr lang="cs-CZ" sz="2900" dirty="0" smtClean="0"/>
              <a:t>členové komise: prof</a:t>
            </a:r>
            <a:r>
              <a:rPr lang="cs-CZ" sz="2900" dirty="0"/>
              <a:t>. PhDr. Marek Waic, CSc</a:t>
            </a:r>
            <a:r>
              <a:rPr lang="cs-CZ" sz="2900" dirty="0" smtClean="0"/>
              <a:t>.; doc. PhDr. Miloš Bednář, Ph.D.; </a:t>
            </a:r>
            <a:r>
              <a:rPr lang="cs-CZ" sz="2900" dirty="0"/>
              <a:t>PhDr. Vladimír Janák, CSc</a:t>
            </a:r>
            <a:r>
              <a:rPr lang="cs-CZ" sz="2900" dirty="0" smtClean="0"/>
              <a:t>.</a:t>
            </a:r>
            <a:endParaRPr lang="cs-CZ" sz="29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3300" b="1" dirty="0" smtClean="0"/>
              <a:t>Výzkumné projekty</a:t>
            </a:r>
            <a:r>
              <a:rPr lang="cs-CZ" sz="3300" dirty="0"/>
              <a:t> </a:t>
            </a:r>
            <a:r>
              <a:rPr lang="cs-CZ" sz="3300" b="1" dirty="0" smtClean="0"/>
              <a:t>P6</a:t>
            </a:r>
            <a:r>
              <a:rPr lang="cs-CZ" sz="3300" dirty="0" smtClean="0"/>
              <a:t> </a:t>
            </a:r>
            <a:r>
              <a:rPr lang="cs-CZ" sz="2900" dirty="0" smtClean="0"/>
              <a:t>(10:30 </a:t>
            </a:r>
            <a:r>
              <a:rPr lang="mr-IN" sz="2900" dirty="0" smtClean="0"/>
              <a:t>–</a:t>
            </a:r>
            <a:r>
              <a:rPr lang="cs-CZ" sz="2900" dirty="0" smtClean="0"/>
              <a:t> 12:30, 13:30 </a:t>
            </a:r>
            <a:r>
              <a:rPr lang="mr-IN" sz="2900" dirty="0" smtClean="0"/>
              <a:t>–</a:t>
            </a:r>
            <a:r>
              <a:rPr lang="cs-CZ" sz="2900" dirty="0" smtClean="0"/>
              <a:t> 16:30)</a:t>
            </a:r>
          </a:p>
          <a:p>
            <a:r>
              <a:rPr lang="cs-CZ" sz="2900" dirty="0"/>
              <a:t>č</a:t>
            </a:r>
            <a:r>
              <a:rPr lang="cs-CZ" sz="2900" dirty="0" smtClean="0"/>
              <a:t>lenové komise: prof</a:t>
            </a:r>
            <a:r>
              <a:rPr lang="cs-CZ" sz="2900" dirty="0"/>
              <a:t>. </a:t>
            </a:r>
            <a:r>
              <a:rPr lang="cs-CZ" sz="2900" dirty="0" smtClean="0"/>
              <a:t>ing</a:t>
            </a:r>
            <a:r>
              <a:rPr lang="cs-CZ" sz="2900" dirty="0"/>
              <a:t>. Václav Bunc, CSc</a:t>
            </a:r>
            <a:r>
              <a:rPr lang="cs-CZ" sz="2900" dirty="0" smtClean="0"/>
              <a:t>.; </a:t>
            </a:r>
            <a:r>
              <a:rPr lang="cs-CZ" sz="2900" dirty="0"/>
              <a:t>PhDr. Martin </a:t>
            </a:r>
            <a:r>
              <a:rPr lang="cs-CZ" sz="2900" dirty="0" err="1"/>
              <a:t>Musálek</a:t>
            </a:r>
            <a:r>
              <a:rPr lang="cs-CZ" sz="2900" dirty="0"/>
              <a:t>, Ph.D</a:t>
            </a:r>
            <a:r>
              <a:rPr lang="cs-CZ" sz="2900" dirty="0" smtClean="0"/>
              <a:t>.; </a:t>
            </a:r>
            <a:r>
              <a:rPr lang="cs-CZ" sz="2900" dirty="0"/>
              <a:t>PhDr. RNDr. Ing. Jana Jaklová Dytrtová, Ph.D</a:t>
            </a:r>
            <a:r>
              <a:rPr lang="cs-CZ" sz="2900" dirty="0" smtClean="0"/>
              <a:t>.; doc</a:t>
            </a:r>
            <a:r>
              <a:rPr lang="cs-CZ" sz="2900" dirty="0"/>
              <a:t>. Mgr. Jiří Baláš, Ph.D</a:t>
            </a:r>
            <a:r>
              <a:rPr lang="cs-CZ" sz="2900" dirty="0" smtClean="0"/>
              <a:t>.</a:t>
            </a:r>
            <a:endParaRPr lang="cs-CZ" sz="29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3300" b="1" dirty="0" smtClean="0"/>
              <a:t>Biomedicína</a:t>
            </a:r>
            <a:r>
              <a:rPr lang="cs-CZ" sz="3300" dirty="0"/>
              <a:t> </a:t>
            </a:r>
            <a:r>
              <a:rPr lang="cs-CZ" sz="3300" b="1" dirty="0" smtClean="0"/>
              <a:t>U10 </a:t>
            </a:r>
            <a:r>
              <a:rPr lang="cs-CZ" sz="2900" dirty="0" smtClean="0"/>
              <a:t>(10:30 </a:t>
            </a:r>
            <a:r>
              <a:rPr lang="mr-IN" sz="2900" dirty="0" smtClean="0"/>
              <a:t>–</a:t>
            </a:r>
            <a:r>
              <a:rPr lang="cs-CZ" sz="2900" dirty="0" smtClean="0"/>
              <a:t> 12:30, 13:30 </a:t>
            </a:r>
            <a:r>
              <a:rPr lang="mr-IN" sz="2900" dirty="0" smtClean="0"/>
              <a:t>–</a:t>
            </a:r>
            <a:r>
              <a:rPr lang="cs-CZ" sz="2900" dirty="0" smtClean="0"/>
              <a:t> 15:45)</a:t>
            </a:r>
            <a:endParaRPr lang="cs-CZ" sz="2900" dirty="0"/>
          </a:p>
          <a:p>
            <a:pPr>
              <a:lnSpc>
                <a:spcPct val="120000"/>
              </a:lnSpc>
            </a:pPr>
            <a:r>
              <a:rPr lang="cs-CZ" sz="2900" dirty="0"/>
              <a:t>č</a:t>
            </a:r>
            <a:r>
              <a:rPr lang="cs-CZ" sz="2900" dirty="0" smtClean="0"/>
              <a:t>lenové komise: doc</a:t>
            </a:r>
            <a:r>
              <a:rPr lang="cs-CZ" sz="2900" dirty="0"/>
              <a:t>. PaedDr. Karel Jelen, </a:t>
            </a:r>
            <a:r>
              <a:rPr lang="cs-CZ" sz="2900" dirty="0" smtClean="0"/>
              <a:t>CSc.; Ing</a:t>
            </a:r>
            <a:r>
              <a:rPr lang="cs-CZ" sz="2900" dirty="0"/>
              <a:t>. Petr </a:t>
            </a:r>
            <a:r>
              <a:rPr lang="cs-CZ" sz="2900" dirty="0" err="1" smtClean="0"/>
              <a:t>Kubový</a:t>
            </a:r>
            <a:r>
              <a:rPr lang="cs-CZ" sz="2900" dirty="0" smtClean="0"/>
              <a:t>, Ph.D.; PhDr</a:t>
            </a:r>
            <a:r>
              <a:rPr lang="cs-CZ" sz="2900" dirty="0"/>
              <a:t>. Eva Tlapáková, </a:t>
            </a:r>
            <a:r>
              <a:rPr lang="cs-CZ" sz="2900" dirty="0" smtClean="0"/>
              <a:t>CSc.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3300" b="1" dirty="0" smtClean="0"/>
              <a:t>Diplomové a bakalářské práce U2 </a:t>
            </a:r>
            <a:r>
              <a:rPr lang="cs-CZ" sz="2900" dirty="0" smtClean="0"/>
              <a:t>(13:00 </a:t>
            </a:r>
            <a:r>
              <a:rPr lang="mr-IN" sz="2900" dirty="0" smtClean="0"/>
              <a:t>–</a:t>
            </a:r>
            <a:r>
              <a:rPr lang="cs-CZ" sz="2900" dirty="0" smtClean="0"/>
              <a:t> 15:15)</a:t>
            </a:r>
            <a:endParaRPr lang="cs-CZ" sz="2900" b="1" dirty="0" smtClean="0"/>
          </a:p>
          <a:p>
            <a:r>
              <a:rPr lang="cs-CZ" sz="2900" dirty="0"/>
              <a:t>č</a:t>
            </a:r>
            <a:r>
              <a:rPr lang="cs-CZ" sz="2900" dirty="0" smtClean="0"/>
              <a:t>lenové komise: Dr. Vindušková, CSc.; doc. PaedDr. Vilma Novotná</a:t>
            </a:r>
            <a:r>
              <a:rPr lang="cs-CZ" sz="2900" dirty="0"/>
              <a:t>; PaedDr. Irena </a:t>
            </a:r>
            <a:r>
              <a:rPr lang="cs-CZ" sz="2900" dirty="0" err="1" smtClean="0"/>
              <a:t>Čechovská</a:t>
            </a:r>
            <a:r>
              <a:rPr lang="cs-CZ" sz="2900" dirty="0" smtClean="0"/>
              <a:t>, CSc.;    náhradníci: Mgr. Jan Chrudimský, Ph.D.; PhDr. Libor Flemr, Ph.D.</a:t>
            </a:r>
          </a:p>
          <a:p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6650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" y="1524"/>
            <a:ext cx="9101973" cy="1231390"/>
          </a:xfrm>
          <a:prstGeom prst="rect">
            <a:avLst/>
          </a:prstGeom>
        </p:spPr>
      </p:pic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08912" cy="864096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>
                <a:solidFill>
                  <a:srgbClr val="7030A0"/>
                </a:solidFill>
              </a:rPr>
              <a:t>INFORMACE prezentacím:</a:t>
            </a:r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467544" y="2420887"/>
            <a:ext cx="8208912" cy="3816425"/>
          </a:xfrm>
        </p:spPr>
        <p:txBody>
          <a:bodyPr>
            <a:noAutofit/>
          </a:bodyPr>
          <a:lstStyle/>
          <a:p>
            <a:r>
              <a:rPr lang="cs-CZ" sz="2400" dirty="0" smtClean="0"/>
              <a:t>Délka příspěvku </a:t>
            </a:r>
            <a:r>
              <a:rPr lang="cs-CZ" sz="2400" u="sng" dirty="0" smtClean="0"/>
              <a:t>10 min + 5 min</a:t>
            </a:r>
            <a:r>
              <a:rPr lang="cs-CZ" sz="2400" dirty="0" smtClean="0"/>
              <a:t> diskuse</a:t>
            </a:r>
          </a:p>
          <a:p>
            <a:endParaRPr lang="cs-CZ" sz="2400" dirty="0" smtClean="0"/>
          </a:p>
          <a:p>
            <a:r>
              <a:rPr lang="cs-CZ" sz="2400" dirty="0" smtClean="0"/>
              <a:t>Dostavte se před zahájením přednášek do učebny – technická příprava prezentace</a:t>
            </a:r>
          </a:p>
          <a:p>
            <a:endParaRPr lang="cs-CZ" sz="2400" dirty="0"/>
          </a:p>
          <a:p>
            <a:r>
              <a:rPr lang="cs-CZ" sz="2400" dirty="0" smtClean="0"/>
              <a:t>Nejlepší příspěvky budou slavnostně vyhlášeny v 17:00 v Bufetu UK FTVS</a:t>
            </a:r>
          </a:p>
          <a:p>
            <a:endParaRPr lang="cs-CZ" sz="2400" dirty="0" smtClean="0"/>
          </a:p>
          <a:p>
            <a:pPr>
              <a:buFont typeface="Arial" charset="0"/>
              <a:buNone/>
            </a:pPr>
            <a:endParaRPr lang="cs-CZ" sz="2400" dirty="0" smtClean="0"/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0330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" y="1524"/>
            <a:ext cx="9101981" cy="1231391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37990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Sekce – BIOMEDICÍNA (U10)</a:t>
            </a:r>
            <a:endParaRPr lang="cs-CZ" sz="2400" b="1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443711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REIFENAUER </a:t>
            </a:r>
            <a:r>
              <a:rPr lang="cs-CZ" sz="2600" dirty="0" smtClean="0"/>
              <a:t>Ivana </a:t>
            </a:r>
            <a:r>
              <a:rPr lang="cs-CZ" sz="2400" dirty="0" smtClean="0"/>
              <a:t>(10:30 </a:t>
            </a:r>
            <a:r>
              <a:rPr lang="mr-IN" sz="2400" dirty="0" smtClean="0"/>
              <a:t>–</a:t>
            </a:r>
            <a:r>
              <a:rPr lang="cs-CZ" sz="2400" dirty="0" smtClean="0"/>
              <a:t> 10:45)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VLIV JÓGY NA ZLEPŠENÍ KVALITY ŽIVOTA PACIENTŮ S ROZTROUŠENOU SKLERÓZOU  </a:t>
            </a:r>
            <a:endParaRPr lang="cs-CZ" sz="20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KRATOCHVÍLOVÁ </a:t>
            </a:r>
            <a:r>
              <a:rPr lang="cs-CZ" sz="2600" dirty="0" smtClean="0"/>
              <a:t>Hana </a:t>
            </a:r>
            <a:r>
              <a:rPr lang="cs-CZ" sz="2400" dirty="0" smtClean="0"/>
              <a:t>(10:45 </a:t>
            </a:r>
            <a:r>
              <a:rPr lang="mr-IN" sz="2400" dirty="0" smtClean="0"/>
              <a:t>–</a:t>
            </a:r>
            <a:r>
              <a:rPr lang="cs-CZ" sz="2400" dirty="0" smtClean="0"/>
              <a:t> 11:00)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MOŽNOSTI OVLIVNĚNÍ VYBRANÝCH PARAMETRŮ POSTURÁLNÍ STABILITY U </a:t>
            </a:r>
            <a:r>
              <a:rPr lang="cs-CZ" sz="2000" b="1" dirty="0" smtClean="0"/>
              <a:t>SENIOREK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 smtClean="0"/>
              <a:t>SKŘONTOVÁ Marie</a:t>
            </a:r>
            <a:r>
              <a:rPr lang="cs-CZ" sz="2600" dirty="0" smtClean="0"/>
              <a:t> </a:t>
            </a:r>
            <a:r>
              <a:rPr lang="cs-CZ" sz="2400" dirty="0" smtClean="0"/>
              <a:t>(11:00 </a:t>
            </a:r>
            <a:r>
              <a:rPr lang="mr-IN" sz="2400" dirty="0" smtClean="0"/>
              <a:t>–</a:t>
            </a:r>
            <a:r>
              <a:rPr lang="cs-CZ" sz="2400" dirty="0" smtClean="0"/>
              <a:t> 11:15</a:t>
            </a:r>
            <a:r>
              <a:rPr lang="cs-CZ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2100" b="1" dirty="0"/>
              <a:t>VLIV GRAVIDITY NA ŽENSKÉ VLASY</a:t>
            </a:r>
            <a:endParaRPr lang="cs-CZ" sz="21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 smtClean="0"/>
              <a:t>ANDĚROVÁ </a:t>
            </a:r>
            <a:r>
              <a:rPr lang="cs-CZ" sz="2600" dirty="0" smtClean="0"/>
              <a:t>Jana </a:t>
            </a:r>
            <a:r>
              <a:rPr lang="cs-CZ" sz="2400" dirty="0" smtClean="0"/>
              <a:t>(11:15 </a:t>
            </a:r>
            <a:r>
              <a:rPr lang="mr-IN" sz="2400" dirty="0" smtClean="0"/>
              <a:t>–</a:t>
            </a:r>
            <a:r>
              <a:rPr lang="cs-CZ" sz="2400" dirty="0" smtClean="0"/>
              <a:t> 11:30)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SCAFFOLD A JEHO ODEZVA NA MECHANICKÉ </a:t>
            </a:r>
            <a:r>
              <a:rPr lang="cs-CZ" sz="2000" b="1" dirty="0" smtClean="0"/>
              <a:t>ZATĚŽOVÁNÍ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GERYCH </a:t>
            </a:r>
            <a:r>
              <a:rPr lang="cs-CZ" sz="2600" dirty="0" smtClean="0"/>
              <a:t>David </a:t>
            </a:r>
            <a:r>
              <a:rPr lang="cs-CZ" sz="2400" dirty="0" smtClean="0"/>
              <a:t>(11:30 </a:t>
            </a:r>
            <a:r>
              <a:rPr lang="mr-IN" sz="2400" dirty="0" smtClean="0"/>
              <a:t>–</a:t>
            </a:r>
            <a:r>
              <a:rPr lang="cs-CZ" sz="2400" dirty="0" smtClean="0"/>
              <a:t> 11:45)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VLIV AKUTNÍ SVALOVÉ ÚNAVY NA DISTRIBUCI PLANTÁRNÍHO TLAKU U VYTRVALOSTNÍCH BĚŽCŮ</a:t>
            </a:r>
            <a:endParaRPr lang="cs-CZ" sz="20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KUBOVÝ </a:t>
            </a:r>
            <a:r>
              <a:rPr lang="cs-CZ" sz="2600" dirty="0" smtClean="0"/>
              <a:t>Petr </a:t>
            </a:r>
            <a:r>
              <a:rPr lang="cs-CZ" sz="2400" dirty="0" smtClean="0"/>
              <a:t>(11:45 </a:t>
            </a:r>
            <a:r>
              <a:rPr lang="mr-IN" sz="2400" dirty="0" smtClean="0"/>
              <a:t>–</a:t>
            </a:r>
            <a:r>
              <a:rPr lang="cs-CZ" sz="2400" dirty="0" smtClean="0"/>
              <a:t> 12:00)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994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" y="1524"/>
            <a:ext cx="9101981" cy="1231391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37990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Sekce – BIOMEDICÍNA (U10)</a:t>
            </a:r>
            <a:endParaRPr lang="cs-CZ" sz="2400" b="1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443711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500" dirty="0"/>
              <a:t>HADRABA Daniel (12:00 </a:t>
            </a:r>
            <a:r>
              <a:rPr lang="mr-IN" sz="2500" dirty="0"/>
              <a:t>–</a:t>
            </a:r>
            <a:r>
              <a:rPr lang="cs-CZ" sz="2500" dirty="0"/>
              <a:t> 12:15)</a:t>
            </a:r>
          </a:p>
          <a:p>
            <a:pPr>
              <a:lnSpc>
                <a:spcPct val="150000"/>
              </a:lnSpc>
            </a:pPr>
            <a:r>
              <a:rPr lang="en-GB" sz="2800" b="1" dirty="0"/>
              <a:t>Tendon characteristics in respect of aging                      </a:t>
            </a:r>
            <a:endParaRPr lang="cs-CZ" sz="28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500" dirty="0"/>
              <a:t>CHLUMSKÝ Martin (12:15 </a:t>
            </a:r>
            <a:r>
              <a:rPr lang="mr-IN" sz="2500" dirty="0"/>
              <a:t>–</a:t>
            </a:r>
            <a:r>
              <a:rPr lang="cs-CZ" sz="2500" dirty="0"/>
              <a:t> 12:30)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POROVNÁNÍ VÝSLEDKŮ TERÉNNÍCH TESTŮ ZDATNOSTI SE SUBJEKTIVNÍM HODNOCENÍM POHYBOVÉ AKTIVITY</a:t>
            </a:r>
            <a:endParaRPr lang="cs-CZ" sz="28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500" dirty="0"/>
              <a:t>BILLICH Richard (13:30 </a:t>
            </a:r>
            <a:r>
              <a:rPr lang="mr-IN" sz="2500" dirty="0"/>
              <a:t>–</a:t>
            </a:r>
            <a:r>
              <a:rPr lang="cs-CZ" sz="2500" dirty="0"/>
              <a:t> 13:45)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PARAMETRIZACE KAVERNY VZNIKLÉ V NÁHRADNÍCH MATERIÁLECH U NORMOVANÉ A SPECIÁLNÍ VOJENSKÉ MUNICE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500" dirty="0" smtClean="0"/>
              <a:t>PANSKÁ Šárka</a:t>
            </a:r>
            <a:r>
              <a:rPr lang="cs-CZ" sz="2500" dirty="0" smtClean="0"/>
              <a:t> </a:t>
            </a:r>
            <a:r>
              <a:rPr lang="cs-CZ" sz="2500" dirty="0"/>
              <a:t>(13:45 </a:t>
            </a:r>
            <a:r>
              <a:rPr lang="mr-IN" sz="2500" dirty="0"/>
              <a:t>–</a:t>
            </a:r>
            <a:r>
              <a:rPr lang="cs-CZ" sz="2500" dirty="0"/>
              <a:t> 14:00</a:t>
            </a:r>
            <a:r>
              <a:rPr lang="cs-CZ" sz="25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2700" b="1" cap="all" dirty="0"/>
              <a:t>IDENTIFIKÁTORY MECHANICKÝCH VLASTNOSTÍ AXIÁLNÍHO SYSTÉMU METODOU TVS – TRANSFER VIBRATION THROUGH SPINE</a:t>
            </a:r>
            <a:endParaRPr lang="cs-CZ" sz="27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500" dirty="0" smtClean="0"/>
              <a:t>ŽARKOVIČ </a:t>
            </a:r>
            <a:r>
              <a:rPr lang="cs-CZ" sz="2500" dirty="0"/>
              <a:t>Dragana (14:00 </a:t>
            </a:r>
            <a:r>
              <a:rPr lang="mr-IN" sz="2500" dirty="0"/>
              <a:t>–</a:t>
            </a:r>
            <a:r>
              <a:rPr lang="cs-CZ" sz="2500" dirty="0"/>
              <a:t> 14:15)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ROBOTICKY ASISTOVANÁ TERAPIE CHŮZE V PEDIATRICKÉ NEUROREHABILITACI </a:t>
            </a:r>
            <a:endParaRPr lang="cs-CZ" sz="28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694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" y="1524"/>
            <a:ext cx="9101981" cy="1231391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37990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Sekce – BIOMEDICÍNA (U10)</a:t>
            </a:r>
            <a:endParaRPr lang="cs-CZ" sz="2400" b="1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443711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PÁNKOVÁ Barbora (14:15- 14:30)</a:t>
            </a:r>
          </a:p>
          <a:p>
            <a:pPr>
              <a:lnSpc>
                <a:spcPct val="150000"/>
              </a:lnSpc>
            </a:pPr>
            <a:r>
              <a:rPr lang="cs-CZ" sz="2000" b="1" cap="all" dirty="0"/>
              <a:t>Distribuce napětí na povrchu nohy BĚHEM KLIDOVÉHO STOJE: 3D MATEMATICKÁ ANALÝZA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PETIJA Anton (14:30 </a:t>
            </a:r>
            <a:r>
              <a:rPr lang="mr-IN" sz="2400" dirty="0"/>
              <a:t>–</a:t>
            </a:r>
            <a:r>
              <a:rPr lang="cs-CZ" sz="2400" dirty="0"/>
              <a:t> 14:45)</a:t>
            </a:r>
          </a:p>
          <a:p>
            <a:pPr>
              <a:lnSpc>
                <a:spcPct val="150000"/>
              </a:lnSpc>
            </a:pPr>
            <a:r>
              <a:rPr lang="sk-SK" sz="2000" b="1" dirty="0"/>
              <a:t>LAKTÁTOVÁ ODOZVA NA SÚŤAŽNÉ A TRÉNINGOVÉ ZAŤAŽENIE U ZÁPASNÍKOV VOĽNÉHO A GRÉCKO-RÍMSKEHO ŠTÝLU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dirty="0"/>
              <a:t>VOMÁČKOVÁ Helena (14-45 </a:t>
            </a:r>
            <a:r>
              <a:rPr lang="mr-IN" sz="2400" dirty="0"/>
              <a:t>–</a:t>
            </a:r>
            <a:r>
              <a:rPr lang="sk-SK" sz="2400" dirty="0"/>
              <a:t> 15:00)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dirty="0"/>
              <a:t>NOVOTNÁ Irena (15:00 </a:t>
            </a:r>
            <a:r>
              <a:rPr lang="mr-IN" sz="2400" dirty="0"/>
              <a:t>–</a:t>
            </a:r>
            <a:r>
              <a:rPr lang="sk-SK" sz="2400" dirty="0"/>
              <a:t> 15:15)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400" dirty="0"/>
              <a:t>BITTNER Václav (15:15 </a:t>
            </a:r>
            <a:r>
              <a:rPr lang="mr-IN" sz="2400" dirty="0"/>
              <a:t>–</a:t>
            </a:r>
            <a:r>
              <a:rPr lang="sk-SK" sz="2400" dirty="0"/>
              <a:t> 15:30)</a:t>
            </a:r>
          </a:p>
          <a:p>
            <a:pPr>
              <a:lnSpc>
                <a:spcPct val="150000"/>
              </a:lnSpc>
            </a:pPr>
            <a:r>
              <a:rPr lang="cs-CZ" sz="2000" b="1" dirty="0"/>
              <a:t>KVAZISTATICKÝ 2D MODEL ANTROPOMORFNÍHO MECHANISMU PRO BIOMECHANICKOU ANALÝZU HLUBOKÉHO DŘEPU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400" dirty="0"/>
              <a:t>PURŠ Hynek (15:30 </a:t>
            </a:r>
            <a:r>
              <a:rPr lang="mr-IN" sz="2400" dirty="0"/>
              <a:t>–</a:t>
            </a:r>
            <a:r>
              <a:rPr lang="cs-CZ" sz="2400" dirty="0"/>
              <a:t> 15:45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577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" y="1524"/>
            <a:ext cx="9101981" cy="1231390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37990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/>
              <a:t>Sekce </a:t>
            </a:r>
            <a:r>
              <a:rPr lang="mr-IN" sz="2400" b="1" dirty="0"/>
              <a:t>–</a:t>
            </a:r>
            <a:r>
              <a:rPr lang="cs-CZ" sz="2400" b="1" dirty="0"/>
              <a:t> DIPLOMOVÉ A BAKALÁŘSKÉ PRÁCE (U2)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443711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VLČEK Petr (13:00 </a:t>
            </a:r>
            <a:r>
              <a:rPr lang="mr-IN" sz="2800" dirty="0"/>
              <a:t>–</a:t>
            </a:r>
            <a:r>
              <a:rPr lang="cs-CZ" sz="2800" dirty="0"/>
              <a:t> 13:15)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TESTOVÁNÍ KOORDINAČNÍCH SCHOPNOSTÍ U DĚTÍ MLADŠÍHO ŠKOLNÍHO VĚKU A JEJICH ROZVOJ POMOCÍ SPECIFICKÉ FOTBALOVÉ PŘÍPRAVY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OMCIRK Dan (13:15 </a:t>
            </a:r>
            <a:r>
              <a:rPr lang="mr-IN" sz="2800" dirty="0"/>
              <a:t>–</a:t>
            </a:r>
            <a:r>
              <a:rPr lang="cs-CZ" sz="2800" dirty="0"/>
              <a:t> 13:30)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Rekreační veslování jako forma volnočasové pohybové aktivity</a:t>
            </a:r>
            <a:endParaRPr lang="cs-CZ" sz="24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HLINSKÝ Tomáš (13:30 </a:t>
            </a:r>
            <a:r>
              <a:rPr lang="mr-IN" sz="2800" dirty="0"/>
              <a:t>–</a:t>
            </a:r>
            <a:r>
              <a:rPr lang="cs-CZ" sz="2800" dirty="0"/>
              <a:t> 13:45)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Vliv </a:t>
            </a:r>
            <a:r>
              <a:rPr lang="cs-CZ" sz="2400" b="1" dirty="0" err="1"/>
              <a:t>ergogenních</a:t>
            </a:r>
            <a:r>
              <a:rPr lang="cs-CZ" sz="2400" b="1" dirty="0"/>
              <a:t> nutričních prostředků na vrcholovou výkonnost v plavání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KLEPAL Kašpar (13:45 </a:t>
            </a:r>
            <a:r>
              <a:rPr lang="mr-IN" sz="2800" dirty="0"/>
              <a:t>–</a:t>
            </a:r>
            <a:r>
              <a:rPr lang="cs-CZ" sz="2800" dirty="0"/>
              <a:t> 14:00)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VLIV ŽONGLOVÁNÍ NA ÚROVEŇ KOORDINAČNÍCH SCHOPNOSTÍ DĚTÍ MLADŠÍHO ŠKOLNÍHO VĚKU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800" dirty="0"/>
              <a:t>KOMÍNKOVÁ Linda (14:00 </a:t>
            </a:r>
            <a:r>
              <a:rPr lang="mr-IN" sz="2800" dirty="0"/>
              <a:t>–</a:t>
            </a:r>
            <a:r>
              <a:rPr lang="cs-CZ" sz="2800" dirty="0"/>
              <a:t> 14:15)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Rychlostní předpoklady mladých vícebojařek                     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616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" y="1524"/>
            <a:ext cx="9101981" cy="1231390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537990" cy="720080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/>
              <a:t>Sekce </a:t>
            </a:r>
            <a:r>
              <a:rPr lang="mr-IN" sz="2400" b="1" dirty="0"/>
              <a:t>–</a:t>
            </a:r>
            <a:r>
              <a:rPr lang="cs-CZ" sz="2400" b="1" dirty="0"/>
              <a:t> DIPLOMOVÉ A BAKALÁŘSKÉ PRÁCE (U2)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443711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dirty="0"/>
              <a:t>SATRAPOVÁ Pavla (14:15 </a:t>
            </a:r>
            <a:r>
              <a:rPr lang="mr-IN" sz="1800" dirty="0"/>
              <a:t>–</a:t>
            </a:r>
            <a:r>
              <a:rPr lang="cs-CZ" sz="1800" dirty="0"/>
              <a:t> 14:30)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Poranění ACL u fotbalistek a možnost prevence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/>
              <a:t>MUŽÁTKO Simona (14:30 </a:t>
            </a:r>
            <a:r>
              <a:rPr lang="mr-IN" sz="1800" dirty="0"/>
              <a:t>–</a:t>
            </a:r>
            <a:r>
              <a:rPr lang="cs-CZ" sz="1800" dirty="0"/>
              <a:t> 14:45)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KOMPLEXNÍ ANALÝZA VÝVOJE HODNOCENÍ TĚLESNÉ ZDATNOSTI PŘÍSLUŠNÍKŮ RESORTU MINISTERSTVA OBRANY V LETECH 2008 AŽ 2018</a:t>
            </a:r>
            <a:endParaRPr lang="cs-CZ" sz="2800" dirty="0"/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/>
              <a:t>KAMARÝTOVÁ Jitka (14:45 </a:t>
            </a:r>
            <a:r>
              <a:rPr lang="mr-IN" sz="1800" dirty="0"/>
              <a:t>–</a:t>
            </a:r>
            <a:r>
              <a:rPr lang="cs-CZ" sz="1800" dirty="0"/>
              <a:t> 15:00)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VYUŽITÍ PRAVIDELNÉHO CVIČENÍ VYCHÁZEJÍCÍ HO Z PRVKŮ VÝVOJOVÉ KINEZIOLOGIE U JEDINŮ S VERTEBROGENNÍM ALGICKÝM SYNDROMEM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1800" dirty="0"/>
              <a:t>ČÍŽEK Jan (15:00 </a:t>
            </a:r>
            <a:r>
              <a:rPr lang="mr-IN" sz="1800" dirty="0"/>
              <a:t>–</a:t>
            </a:r>
            <a:r>
              <a:rPr lang="cs-CZ" sz="1800" dirty="0"/>
              <a:t> 15:15)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Porovnání RTC čtyř florbalových týmů na základě vybraných indikátorů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040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873</Words>
  <Application>Microsoft Macintosh PowerPoint</Application>
  <PresentationFormat>Předvádění na obrazovce (4:3)</PresentationFormat>
  <Paragraphs>185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Calibri</vt:lpstr>
      <vt:lpstr>Mangal</vt:lpstr>
      <vt:lpstr>Arial</vt:lpstr>
      <vt:lpstr>Motiv sady Office</vt:lpstr>
      <vt:lpstr>Prezentace aplikace PowerPoint</vt:lpstr>
      <vt:lpstr>Program studentské konference  SCIENTIA MOVENS 2017</vt:lpstr>
      <vt:lpstr>SCIENTIA MOVENS 2017 SLOŽENÍ KOMISÍ, ROZDĚLENÍ POSLUCHÁREN/UČEBEN DLE SEKCÍ </vt:lpstr>
      <vt:lpstr>INFORMACE prezentacím:</vt:lpstr>
      <vt:lpstr>Sekce – BIOMEDICÍNA (U10)</vt:lpstr>
      <vt:lpstr>Sekce – BIOMEDICÍNA (U10)</vt:lpstr>
      <vt:lpstr>Sekce – BIOMEDICÍNA (U10)</vt:lpstr>
      <vt:lpstr>Sekce – DIPLOMOVÉ A BAKALÁŘSKÉ PRÁCE (U2)</vt:lpstr>
      <vt:lpstr>Sekce – DIPLOMOVÉ A BAKALÁŘSKÉ PRÁCE (U2)</vt:lpstr>
      <vt:lpstr>Sekce – SPOLEČENSKO-VĚDNÍ (P5)</vt:lpstr>
      <vt:lpstr>Sekce – SPOLEČENSKO-VĚDNÍ (P5)</vt:lpstr>
      <vt:lpstr>Sekce –Sekce – VÝZKUMNÉ PROJEKTY (P6)</vt:lpstr>
      <vt:lpstr>Sekce –Sekce – VÝZKUMNÉ PROJEKTY (P6)</vt:lpstr>
      <vt:lpstr>Sekce –Sekce – VÝZKUMNÉ PROJEKTY (P6)</vt:lpstr>
      <vt:lpstr>Sekce –Sekce – VÝZKUMNÉ PROJEKTY (P6)</vt:lpstr>
      <vt:lpstr>Sekce – SPORTOVNÍ TRÉNINK (U15)</vt:lpstr>
      <vt:lpstr>Sekce – SPORTOVNÍ TRÉNINK (U15)</vt:lpstr>
      <vt:lpstr>Prezentace aplikace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Pavel Valenta</dc:creator>
  <cp:lastModifiedBy>Petra Landová</cp:lastModifiedBy>
  <cp:revision>14</cp:revision>
  <dcterms:created xsi:type="dcterms:W3CDTF">2011-03-26T12:37:09Z</dcterms:created>
  <dcterms:modified xsi:type="dcterms:W3CDTF">2017-03-06T09:16:05Z</dcterms:modified>
</cp:coreProperties>
</file>